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80" r:id="rId22"/>
    <p:sldId id="279" r:id="rId23"/>
  </p:sldIdLst>
  <p:sldSz cx="18288000" cy="10287000"/>
  <p:notesSz cx="6858000" cy="9144000"/>
  <p:embeddedFontLst>
    <p:embeddedFont>
      <p:font typeface="Bookman Old Style" panose="020506040505050202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Kollektif" panose="020B0604020202020204" charset="0"/>
      <p:regular r:id="rId32"/>
    </p:embeddedFont>
    <p:embeddedFont>
      <p:font typeface="Kollektif Bold" panose="020B0604020202020204" charset="0"/>
      <p:regular r:id="rId33"/>
    </p:embeddedFont>
    <p:embeddedFont>
      <p:font typeface="League Spartan" panose="020B0604020202020204" charset="0"/>
      <p:regular r:id="rId34"/>
    </p:embeddedFont>
    <p:embeddedFont>
      <p:font typeface="Lora" pitchFamily="2" charset="0"/>
      <p:regular r:id="rId35"/>
      <p:bold r:id="rId36"/>
      <p:italic r:id="rId37"/>
      <p:boldItalic r:id="rId38"/>
    </p:embeddedFont>
    <p:embeddedFont>
      <p:font typeface="Lora Bold" charset="0"/>
      <p:regular r:id="rId39"/>
    </p:embeddedFont>
    <p:embeddedFont>
      <p:font typeface="Lora Bold Italics" panose="020B0604020202020204" charset="0"/>
      <p:regular r:id="rId40"/>
    </p:embeddedFont>
    <p:embeddedFont>
      <p:font typeface="Lora Italics" panose="020B0604020202020204" charset="0"/>
      <p:regular r:id="rId41"/>
    </p:embeddedFont>
    <p:embeddedFont>
      <p:font typeface="Lovelo" panose="020B0604020202020204" charset="0"/>
      <p:regular r:id="rId42"/>
    </p:embeddedFont>
    <p:embeddedFont>
      <p:font typeface="Montserrat Ultra-Bold" panose="020B0604020202020204" charset="0"/>
      <p:regular r:id="rId43"/>
    </p:embeddedFont>
    <p:embeddedFont>
      <p:font typeface="Roboto Bold" panose="020B0604020202020204" charset="0"/>
      <p:regular r:id="rId44"/>
    </p:embeddedFont>
    <p:embeddedFont>
      <p:font typeface="Source Sans Pro" panose="020B0503030403020204" pitchFamily="34" charset="0"/>
      <p:regular r:id="rId45"/>
      <p:bold r:id="rId46"/>
      <p:italic r:id="rId47"/>
      <p:boldItalic r:id="rId48"/>
    </p:embeddedFont>
    <p:embeddedFont>
      <p:font typeface="Source Sans Pro Bold" panose="020B0703030403020204" charset="0"/>
      <p:regular r:id="rId49"/>
    </p:embeddedFont>
    <p:embeddedFont>
      <p:font typeface="Source Serif Pro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chg.ucsb.edu/gallery/chad/images/index.html" TargetMode="Externa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hyperlink" Target="https://www.theguardian.com/global-development/2012/sep/11/floods-hit-thousands-chad-rain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www.healthmap.org/site/diseasedaily/article/cholera-outbreak-likely-worsen-lake-chad-basin-92311" TargetMode="External"/><Relationship Id="rId5" Type="http://schemas.openxmlformats.org/officeDocument/2006/relationships/hyperlink" Target="http://www.irinnews.org/news/2010/11/02" TargetMode="External"/><Relationship Id="rId4" Type="http://schemas.openxmlformats.org/officeDocument/2006/relationships/hyperlink" Target="http://documents.worldbank.org/curated/en/850781470056450919/pdf/ICR3583-07222016.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9.svg"/><Relationship Id="rId7"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8.png"/><Relationship Id="rId5" Type="http://schemas.openxmlformats.org/officeDocument/2006/relationships/image" Target="../media/image9.svg"/><Relationship Id="rId10" Type="http://schemas.openxmlformats.org/officeDocument/2006/relationships/image" Target="../media/image37.png"/><Relationship Id="rId4" Type="http://schemas.openxmlformats.org/officeDocument/2006/relationships/image" Target="../media/image8.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41.png"/><Relationship Id="rId4" Type="http://schemas.openxmlformats.org/officeDocument/2006/relationships/image" Target="../media/image7.sv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4.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482" b="-961"/>
            </a:stretch>
          </a:blipFill>
        </p:spPr>
        <p:txBody>
          <a:bodyPr/>
          <a:lstStyle/>
          <a:p>
            <a:endParaRPr lang="en-IN" dirty="0"/>
          </a:p>
        </p:txBody>
      </p:sp>
      <p:sp>
        <p:nvSpPr>
          <p:cNvPr id="3" name="Freeform 3"/>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1841963" y="7089904"/>
            <a:ext cx="1153016" cy="115301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txBody>
            <a:bodyPr/>
            <a:lstStyle/>
            <a:p>
              <a:endParaRPr lang="en-IN"/>
            </a:p>
          </p:txBody>
        </p:sp>
      </p:grpSp>
      <p:grpSp>
        <p:nvGrpSpPr>
          <p:cNvPr id="6" name="Group 6"/>
          <p:cNvGrpSpPr/>
          <p:nvPr/>
        </p:nvGrpSpPr>
        <p:grpSpPr>
          <a:xfrm>
            <a:off x="-485022" y="7912483"/>
            <a:ext cx="2615770" cy="261577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txBody>
            <a:bodyPr/>
            <a:lstStyle/>
            <a:p>
              <a:endParaRPr lang="en-IN"/>
            </a:p>
          </p:txBody>
        </p:sp>
      </p:grpSp>
      <p:grpSp>
        <p:nvGrpSpPr>
          <p:cNvPr id="8" name="Group 8"/>
          <p:cNvGrpSpPr/>
          <p:nvPr/>
        </p:nvGrpSpPr>
        <p:grpSpPr>
          <a:xfrm rot="-10800000">
            <a:off x="15293021" y="1385527"/>
            <a:ext cx="1153016" cy="115301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txBody>
            <a:bodyPr/>
            <a:lstStyle/>
            <a:p>
              <a:endParaRPr lang="en-IN"/>
            </a:p>
          </p:txBody>
        </p:sp>
      </p:grpSp>
      <p:grpSp>
        <p:nvGrpSpPr>
          <p:cNvPr id="10" name="Group 10"/>
          <p:cNvGrpSpPr/>
          <p:nvPr/>
        </p:nvGrpSpPr>
        <p:grpSpPr>
          <a:xfrm rot="-10800000">
            <a:off x="16157252" y="-899805"/>
            <a:ext cx="2615770" cy="261577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txBody>
            <a:bodyPr/>
            <a:lstStyle/>
            <a:p>
              <a:endParaRPr lang="en-IN"/>
            </a:p>
          </p:txBody>
        </p:sp>
      </p:grpSp>
      <p:grpSp>
        <p:nvGrpSpPr>
          <p:cNvPr id="12" name="Group 12"/>
          <p:cNvGrpSpPr>
            <a:grpSpLocks noChangeAspect="1"/>
          </p:cNvGrpSpPr>
          <p:nvPr/>
        </p:nvGrpSpPr>
        <p:grpSpPr>
          <a:xfrm>
            <a:off x="5029200" y="1028700"/>
            <a:ext cx="8229600" cy="8229600"/>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alpha val="6667"/>
              </a:srgbClr>
            </a:solidFill>
          </p:spPr>
          <p:txBody>
            <a:bodyPr/>
            <a:lstStyle/>
            <a:p>
              <a:endParaRPr lang="en-IN"/>
            </a:p>
          </p:txBody>
        </p:sp>
      </p:grpSp>
      <p:sp>
        <p:nvSpPr>
          <p:cNvPr id="14" name="TextBox 14"/>
          <p:cNvSpPr txBox="1"/>
          <p:nvPr/>
        </p:nvSpPr>
        <p:spPr>
          <a:xfrm>
            <a:off x="3478522" y="3701609"/>
            <a:ext cx="11254755" cy="2398990"/>
          </a:xfrm>
          <a:prstGeom prst="rect">
            <a:avLst/>
          </a:prstGeom>
        </p:spPr>
        <p:txBody>
          <a:bodyPr lIns="0" tIns="0" rIns="0" bIns="0" rtlCol="0" anchor="t">
            <a:spAutoFit/>
          </a:bodyPr>
          <a:lstStyle/>
          <a:p>
            <a:pPr algn="ctr">
              <a:lnSpc>
                <a:spcPts val="21126"/>
              </a:lnSpc>
              <a:spcBef>
                <a:spcPct val="0"/>
              </a:spcBef>
            </a:pPr>
            <a:r>
              <a:rPr lang="en-US" sz="15090" b="1" spc="50" dirty="0">
                <a:ln w="0"/>
                <a:solidFill>
                  <a:schemeClr val="bg2"/>
                </a:solidFill>
                <a:effectLst>
                  <a:glow rad="63500">
                    <a:schemeClr val="accent3">
                      <a:satMod val="175000"/>
                      <a:alpha val="40000"/>
                    </a:schemeClr>
                  </a:glow>
                  <a:innerShdw blurRad="63500" dist="50800" dir="13500000">
                    <a:srgbClr val="000000">
                      <a:alpha val="50000"/>
                    </a:srgbClr>
                  </a:innerShdw>
                </a:effectLst>
                <a:latin typeface="Kollektif Bold"/>
              </a:rPr>
              <a:t>WELCOME</a:t>
            </a:r>
          </a:p>
        </p:txBody>
      </p:sp>
      <p:sp>
        <p:nvSpPr>
          <p:cNvPr id="15" name="Freeform 15"/>
          <p:cNvSpPr/>
          <p:nvPr/>
        </p:nvSpPr>
        <p:spPr>
          <a:xfrm>
            <a:off x="17610244" y="9498914"/>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6" name="TextBox 16"/>
          <p:cNvSpPr txBox="1"/>
          <p:nvPr/>
        </p:nvSpPr>
        <p:spPr>
          <a:xfrm>
            <a:off x="12714713" y="8612566"/>
            <a:ext cx="5156614" cy="1224793"/>
          </a:xfrm>
          <a:prstGeom prst="rect">
            <a:avLst/>
          </a:prstGeom>
        </p:spPr>
        <p:txBody>
          <a:bodyPr lIns="0" tIns="0" rIns="0" bIns="0" rtlCol="0" anchor="t">
            <a:spAutoFit/>
          </a:bodyPr>
          <a:lstStyle/>
          <a:p>
            <a:pPr algn="ctr">
              <a:lnSpc>
                <a:spcPts val="4918"/>
              </a:lnSpc>
            </a:pPr>
            <a:r>
              <a:rPr lang="en-US" sz="3513">
                <a:solidFill>
                  <a:srgbClr val="A6A6A6"/>
                </a:solidFill>
                <a:latin typeface="Lora Bold Italics"/>
              </a:rPr>
              <a:t>MADE BY - PRIYANSHU</a:t>
            </a:r>
          </a:p>
          <a:p>
            <a:pPr algn="ctr">
              <a:lnSpc>
                <a:spcPts val="4918"/>
              </a:lnSpc>
              <a:spcBef>
                <a:spcPct val="0"/>
              </a:spcBef>
            </a:pPr>
            <a:r>
              <a:rPr lang="en-US" sz="3513">
                <a:solidFill>
                  <a:srgbClr val="A6A6A6"/>
                </a:solidFill>
                <a:latin typeface="Lora Bold Italics"/>
              </a:rPr>
              <a:t>CRN - 2221132</a:t>
            </a: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5" name="Group 5"/>
          <p:cNvGrpSpPr/>
          <p:nvPr/>
        </p:nvGrpSpPr>
        <p:grpSpPr>
          <a:xfrm>
            <a:off x="9125317" y="571500"/>
            <a:ext cx="494567" cy="49456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7" name="Group 7"/>
          <p:cNvGrpSpPr/>
          <p:nvPr/>
        </p:nvGrpSpPr>
        <p:grpSpPr>
          <a:xfrm>
            <a:off x="9525000" y="571500"/>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9" name="Group 9"/>
          <p:cNvGrpSpPr/>
          <p:nvPr/>
        </p:nvGrpSpPr>
        <p:grpSpPr>
          <a:xfrm>
            <a:off x="8725633" y="571500"/>
            <a:ext cx="494567" cy="49456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1" name="Group 11"/>
          <p:cNvGrpSpPr/>
          <p:nvPr/>
        </p:nvGrpSpPr>
        <p:grpSpPr>
          <a:xfrm>
            <a:off x="6303104" y="6676522"/>
            <a:ext cx="5050695" cy="3170452"/>
            <a:chOff x="0" y="0"/>
            <a:chExt cx="1367378" cy="835016"/>
          </a:xfrm>
        </p:grpSpPr>
        <p:sp>
          <p:nvSpPr>
            <p:cNvPr id="12" name="Freeform 12"/>
            <p:cNvSpPr/>
            <p:nvPr/>
          </p:nvSpPr>
          <p:spPr>
            <a:xfrm>
              <a:off x="0" y="0"/>
              <a:ext cx="1367377" cy="835016"/>
            </a:xfrm>
            <a:custGeom>
              <a:avLst/>
              <a:gdLst/>
              <a:ahLst/>
              <a:cxnLst/>
              <a:rect l="l" t="t" r="r" b="b"/>
              <a:pathLst>
                <a:path w="1367377" h="835016">
                  <a:moveTo>
                    <a:pt x="0" y="0"/>
                  </a:moveTo>
                  <a:lnTo>
                    <a:pt x="1367377" y="0"/>
                  </a:lnTo>
                  <a:lnTo>
                    <a:pt x="1367377" y="835016"/>
                  </a:lnTo>
                  <a:lnTo>
                    <a:pt x="0" y="835016"/>
                  </a:lnTo>
                  <a:close/>
                </a:path>
              </a:pathLst>
            </a:custGeom>
            <a:solidFill>
              <a:srgbClr val="62A64C"/>
            </a:solidFill>
          </p:spPr>
          <p:txBody>
            <a:bodyPr/>
            <a:lstStyle/>
            <a:p>
              <a:endParaRPr lang="en-IN"/>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grpSp>
        <p:nvGrpSpPr>
          <p:cNvPr id="14" name="Group 14"/>
          <p:cNvGrpSpPr/>
          <p:nvPr/>
        </p:nvGrpSpPr>
        <p:grpSpPr>
          <a:xfrm>
            <a:off x="12091748" y="4620689"/>
            <a:ext cx="5690509" cy="3068823"/>
            <a:chOff x="0" y="0"/>
            <a:chExt cx="1498735" cy="808250"/>
          </a:xfrm>
        </p:grpSpPr>
        <p:sp>
          <p:nvSpPr>
            <p:cNvPr id="15" name="Freeform 15"/>
            <p:cNvSpPr/>
            <p:nvPr/>
          </p:nvSpPr>
          <p:spPr>
            <a:xfrm>
              <a:off x="0" y="0"/>
              <a:ext cx="1498735" cy="808250"/>
            </a:xfrm>
            <a:custGeom>
              <a:avLst/>
              <a:gdLst/>
              <a:ahLst/>
              <a:cxnLst/>
              <a:rect l="l" t="t" r="r" b="b"/>
              <a:pathLst>
                <a:path w="1498735" h="808250">
                  <a:moveTo>
                    <a:pt x="0" y="0"/>
                  </a:moveTo>
                  <a:lnTo>
                    <a:pt x="1498735" y="0"/>
                  </a:lnTo>
                  <a:lnTo>
                    <a:pt x="1498735" y="808250"/>
                  </a:lnTo>
                  <a:lnTo>
                    <a:pt x="0" y="808250"/>
                  </a:lnTo>
                  <a:close/>
                </a:path>
              </a:pathLst>
            </a:custGeom>
            <a:solidFill>
              <a:srgbClr val="62A64C"/>
            </a:solidFill>
          </p:spPr>
          <p:txBody>
            <a:bodyPr/>
            <a:lstStyle/>
            <a:p>
              <a:endParaRPr lang="en-IN"/>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7" name="TextBox 17"/>
          <p:cNvSpPr txBox="1"/>
          <p:nvPr/>
        </p:nvSpPr>
        <p:spPr>
          <a:xfrm>
            <a:off x="662599" y="4231251"/>
            <a:ext cx="4914767" cy="4448462"/>
          </a:xfrm>
          <a:prstGeom prst="rect">
            <a:avLst/>
          </a:prstGeom>
        </p:spPr>
        <p:txBody>
          <a:bodyPr wrap="square" lIns="0" tIns="0" rIns="0" bIns="0" rtlCol="0" anchor="t">
            <a:spAutoFit/>
          </a:bodyPr>
          <a:lstStyle/>
          <a:p>
            <a:pPr marL="777391" lvl="1" indent="-388695">
              <a:lnSpc>
                <a:spcPts val="5040"/>
              </a:lnSpc>
              <a:buFont typeface="Arial"/>
              <a:buChar char="•"/>
            </a:pPr>
            <a:r>
              <a:rPr lang="en-US" sz="3600" dirty="0">
                <a:solidFill>
                  <a:srgbClr val="FFFFFF"/>
                </a:solidFill>
                <a:latin typeface="Source Sans Pro"/>
              </a:rPr>
              <a:t>Restore nature </a:t>
            </a:r>
          </a:p>
          <a:p>
            <a:pPr marL="777391" lvl="1" indent="-388695">
              <a:lnSpc>
                <a:spcPts val="5040"/>
              </a:lnSpc>
              <a:buFont typeface="Arial"/>
              <a:buChar char="•"/>
            </a:pPr>
            <a:r>
              <a:rPr lang="en-US" sz="3600" dirty="0">
                <a:solidFill>
                  <a:srgbClr val="FFFFFF"/>
                </a:solidFill>
                <a:latin typeface="Source Sans Pro"/>
              </a:rPr>
              <a:t>Reduces plastic </a:t>
            </a:r>
          </a:p>
          <a:p>
            <a:pPr marL="777391" lvl="1" indent="-388695">
              <a:lnSpc>
                <a:spcPts val="5040"/>
              </a:lnSpc>
              <a:buFont typeface="Arial"/>
              <a:buChar char="•"/>
            </a:pPr>
            <a:r>
              <a:rPr lang="en-US" sz="3600" dirty="0">
                <a:solidFill>
                  <a:srgbClr val="FFFFFF"/>
                </a:solidFill>
                <a:latin typeface="Source Sans Pro"/>
              </a:rPr>
              <a:t>Improve farming </a:t>
            </a:r>
          </a:p>
          <a:p>
            <a:pPr marL="777391" lvl="1" indent="-388695">
              <a:lnSpc>
                <a:spcPts val="5040"/>
              </a:lnSpc>
              <a:buFont typeface="Arial"/>
              <a:buChar char="•"/>
            </a:pPr>
            <a:r>
              <a:rPr lang="en-US" sz="3600" dirty="0">
                <a:solidFill>
                  <a:srgbClr val="FFFFFF"/>
                </a:solidFill>
                <a:latin typeface="Source Sans Pro"/>
              </a:rPr>
              <a:t>Invest in renewable energy </a:t>
            </a:r>
          </a:p>
          <a:p>
            <a:pPr marL="777391" lvl="1" indent="-388695">
              <a:lnSpc>
                <a:spcPts val="5040"/>
              </a:lnSpc>
              <a:buFont typeface="Arial"/>
              <a:buChar char="•"/>
            </a:pPr>
            <a:r>
              <a:rPr lang="en-US" sz="3600" dirty="0">
                <a:solidFill>
                  <a:srgbClr val="FFFFFF"/>
                </a:solidFill>
                <a:latin typeface="Source Sans Pro"/>
              </a:rPr>
              <a:t>Electric vehicles</a:t>
            </a:r>
          </a:p>
          <a:p>
            <a:pPr marL="777391" lvl="1" indent="-388695">
              <a:lnSpc>
                <a:spcPts val="5040"/>
              </a:lnSpc>
              <a:buFont typeface="Arial"/>
              <a:buChar char="•"/>
            </a:pPr>
            <a:r>
              <a:rPr lang="en-US" sz="3600" dirty="0">
                <a:solidFill>
                  <a:srgbClr val="FFFFFF"/>
                </a:solidFill>
                <a:latin typeface="Source Sans Pro"/>
              </a:rPr>
              <a:t>Climate education</a:t>
            </a:r>
          </a:p>
        </p:txBody>
      </p:sp>
      <p:grpSp>
        <p:nvGrpSpPr>
          <p:cNvPr id="18" name="Group 18"/>
          <p:cNvGrpSpPr/>
          <p:nvPr/>
        </p:nvGrpSpPr>
        <p:grpSpPr>
          <a:xfrm>
            <a:off x="6196253" y="2929439"/>
            <a:ext cx="5157541" cy="3170452"/>
            <a:chOff x="0" y="0"/>
            <a:chExt cx="1264380" cy="809686"/>
          </a:xfrm>
        </p:grpSpPr>
        <p:sp>
          <p:nvSpPr>
            <p:cNvPr id="19" name="Freeform 19"/>
            <p:cNvSpPr/>
            <p:nvPr/>
          </p:nvSpPr>
          <p:spPr>
            <a:xfrm>
              <a:off x="0" y="0"/>
              <a:ext cx="1264380" cy="809686"/>
            </a:xfrm>
            <a:custGeom>
              <a:avLst/>
              <a:gdLst/>
              <a:ahLst/>
              <a:cxnLst/>
              <a:rect l="l" t="t" r="r" b="b"/>
              <a:pathLst>
                <a:path w="1264380" h="809686">
                  <a:moveTo>
                    <a:pt x="0" y="0"/>
                  </a:moveTo>
                  <a:lnTo>
                    <a:pt x="1264380" y="0"/>
                  </a:lnTo>
                  <a:lnTo>
                    <a:pt x="1264380" y="809686"/>
                  </a:lnTo>
                  <a:lnTo>
                    <a:pt x="0" y="809686"/>
                  </a:lnTo>
                  <a:close/>
                </a:path>
              </a:pathLst>
            </a:custGeom>
            <a:solidFill>
              <a:srgbClr val="62A64C"/>
            </a:solidFill>
          </p:spPr>
          <p:txBody>
            <a:bodyPr/>
            <a:lstStyle/>
            <a:p>
              <a:endParaRPr lang="en-IN"/>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21" name="Freeform 21"/>
          <p:cNvSpPr/>
          <p:nvPr/>
        </p:nvSpPr>
        <p:spPr>
          <a:xfrm>
            <a:off x="6480036" y="3178570"/>
            <a:ext cx="4589974" cy="2667000"/>
          </a:xfrm>
          <a:custGeom>
            <a:avLst/>
            <a:gdLst/>
            <a:ahLst/>
            <a:cxnLst/>
            <a:rect l="l" t="t" r="r" b="b"/>
            <a:pathLst>
              <a:path w="4379255" h="2553811">
                <a:moveTo>
                  <a:pt x="0" y="0"/>
                </a:moveTo>
                <a:lnTo>
                  <a:pt x="4379255" y="0"/>
                </a:lnTo>
                <a:lnTo>
                  <a:pt x="4379255" y="2553812"/>
                </a:lnTo>
                <a:lnTo>
                  <a:pt x="0" y="2553812"/>
                </a:lnTo>
                <a:lnTo>
                  <a:pt x="0" y="0"/>
                </a:lnTo>
                <a:close/>
              </a:path>
            </a:pathLst>
          </a:custGeom>
          <a:blipFill>
            <a:blip r:embed="rId8"/>
            <a:stretch>
              <a:fillRect t="-8815" b="-20095"/>
            </a:stretch>
          </a:blipFill>
        </p:spPr>
        <p:txBody>
          <a:bodyPr/>
          <a:lstStyle/>
          <a:p>
            <a:endParaRPr lang="en-IN"/>
          </a:p>
        </p:txBody>
      </p:sp>
      <p:sp>
        <p:nvSpPr>
          <p:cNvPr id="22" name="Freeform 22"/>
          <p:cNvSpPr/>
          <p:nvPr/>
        </p:nvSpPr>
        <p:spPr>
          <a:xfrm>
            <a:off x="12285348" y="4834001"/>
            <a:ext cx="5322359" cy="2642198"/>
          </a:xfrm>
          <a:custGeom>
            <a:avLst/>
            <a:gdLst/>
            <a:ahLst/>
            <a:cxnLst/>
            <a:rect l="l" t="t" r="r" b="b"/>
            <a:pathLst>
              <a:path w="5322359" h="2642198">
                <a:moveTo>
                  <a:pt x="0" y="0"/>
                </a:moveTo>
                <a:lnTo>
                  <a:pt x="5322359" y="0"/>
                </a:lnTo>
                <a:lnTo>
                  <a:pt x="5322359" y="2642199"/>
                </a:lnTo>
                <a:lnTo>
                  <a:pt x="0" y="2642199"/>
                </a:lnTo>
                <a:lnTo>
                  <a:pt x="0" y="0"/>
                </a:lnTo>
                <a:close/>
              </a:path>
            </a:pathLst>
          </a:custGeom>
          <a:blipFill>
            <a:blip r:embed="rId9"/>
            <a:stretch>
              <a:fillRect/>
            </a:stretch>
          </a:blipFill>
        </p:spPr>
        <p:txBody>
          <a:bodyPr/>
          <a:lstStyle/>
          <a:p>
            <a:endParaRPr lang="en-IN"/>
          </a:p>
        </p:txBody>
      </p:sp>
      <p:sp>
        <p:nvSpPr>
          <p:cNvPr id="23" name="Freeform 23"/>
          <p:cNvSpPr/>
          <p:nvPr/>
        </p:nvSpPr>
        <p:spPr>
          <a:xfrm>
            <a:off x="6553200" y="6888913"/>
            <a:ext cx="4589974" cy="2795305"/>
          </a:xfrm>
          <a:custGeom>
            <a:avLst/>
            <a:gdLst/>
            <a:ahLst/>
            <a:cxnLst/>
            <a:rect l="l" t="t" r="r" b="b"/>
            <a:pathLst>
              <a:path w="4589974" h="2795305">
                <a:moveTo>
                  <a:pt x="0" y="0"/>
                </a:moveTo>
                <a:lnTo>
                  <a:pt x="4589973" y="0"/>
                </a:lnTo>
                <a:lnTo>
                  <a:pt x="4589973" y="2795305"/>
                </a:lnTo>
                <a:lnTo>
                  <a:pt x="0" y="2795305"/>
                </a:lnTo>
                <a:lnTo>
                  <a:pt x="0" y="0"/>
                </a:lnTo>
                <a:close/>
              </a:path>
            </a:pathLst>
          </a:custGeom>
          <a:blipFill>
            <a:blip r:embed="rId10"/>
            <a:stretch>
              <a:fillRect l="-4219" t="-311" r="-4512" b="-311"/>
            </a:stretch>
          </a:blipFill>
        </p:spPr>
        <p:txBody>
          <a:bodyPr/>
          <a:lstStyle/>
          <a:p>
            <a:endParaRPr lang="en-IN"/>
          </a:p>
        </p:txBody>
      </p:sp>
      <p:sp>
        <p:nvSpPr>
          <p:cNvPr id="24" name="TextBox 24"/>
          <p:cNvSpPr txBox="1"/>
          <p:nvPr/>
        </p:nvSpPr>
        <p:spPr>
          <a:xfrm>
            <a:off x="1379807" y="1340669"/>
            <a:ext cx="13612179" cy="2144818"/>
          </a:xfrm>
          <a:prstGeom prst="rect">
            <a:avLst/>
          </a:prstGeom>
        </p:spPr>
        <p:txBody>
          <a:bodyPr wrap="square" lIns="0" tIns="0" rIns="0" bIns="0" rtlCol="0" anchor="t">
            <a:spAutoFit/>
          </a:bodyPr>
          <a:lstStyle/>
          <a:p>
            <a:pPr>
              <a:lnSpc>
                <a:spcPts val="8674"/>
              </a:lnSpc>
            </a:pPr>
            <a:r>
              <a:rPr lang="en-US" sz="6000" dirty="0">
                <a:solidFill>
                  <a:srgbClr val="FFFFFF"/>
                </a:solidFill>
                <a:latin typeface="Roboto Bold"/>
              </a:rPr>
              <a:t>WAYS TO PREVENT FROM CLIMATE CHANGE </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417906" y="265627"/>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5" name="Group 5"/>
          <p:cNvGrpSpPr/>
          <p:nvPr/>
        </p:nvGrpSpPr>
        <p:grpSpPr>
          <a:xfrm>
            <a:off x="3283351" y="5043444"/>
            <a:ext cx="11270849" cy="4759268"/>
            <a:chOff x="0" y="0"/>
            <a:chExt cx="10296024" cy="4447333"/>
          </a:xfrm>
        </p:grpSpPr>
        <p:pic>
          <p:nvPicPr>
            <p:cNvPr id="6" name="Picture 6"/>
            <p:cNvPicPr>
              <a:picLocks noChangeAspect="1"/>
            </p:cNvPicPr>
            <p:nvPr/>
          </p:nvPicPr>
          <p:blipFill>
            <a:blip r:embed="rId4"/>
            <a:srcRect t="12041" b="12041"/>
            <a:stretch>
              <a:fillRect/>
            </a:stretch>
          </p:blipFill>
          <p:spPr>
            <a:xfrm>
              <a:off x="0" y="0"/>
              <a:ext cx="10296024" cy="444733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grpSp>
        <p:nvGrpSpPr>
          <p:cNvPr id="7" name="Group 7"/>
          <p:cNvGrpSpPr/>
          <p:nvPr/>
        </p:nvGrpSpPr>
        <p:grpSpPr>
          <a:xfrm rot="-10800000">
            <a:off x="17240250" y="9258300"/>
            <a:ext cx="621302" cy="62130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sp>
        <p:nvSpPr>
          <p:cNvPr id="11" name="TextBox 11"/>
          <p:cNvSpPr txBox="1"/>
          <p:nvPr/>
        </p:nvSpPr>
        <p:spPr>
          <a:xfrm>
            <a:off x="1163814" y="2324100"/>
            <a:ext cx="15615568" cy="2218171"/>
          </a:xfrm>
          <a:prstGeom prst="rect">
            <a:avLst/>
          </a:prstGeom>
        </p:spPr>
        <p:txBody>
          <a:bodyPr lIns="0" tIns="0" rIns="0" bIns="0" rtlCol="0" anchor="t">
            <a:spAutoFit/>
          </a:bodyPr>
          <a:lstStyle/>
          <a:p>
            <a:pPr>
              <a:lnSpc>
                <a:spcPts val="4435"/>
              </a:lnSpc>
              <a:spcBef>
                <a:spcPct val="0"/>
              </a:spcBef>
            </a:pPr>
            <a:r>
              <a:rPr lang="en-US" sz="3168" dirty="0">
                <a:solidFill>
                  <a:schemeClr val="bg1"/>
                </a:solidFill>
                <a:latin typeface="Lora Italics"/>
              </a:rPr>
              <a:t>The mid-20th century, </a:t>
            </a:r>
            <a:r>
              <a:rPr lang="en-US" sz="3168" u="sng" dirty="0">
                <a:solidFill>
                  <a:schemeClr val="bg1"/>
                </a:solidFill>
                <a:latin typeface="Lora Italics"/>
                <a:hlinkClick r:id="rId5" tooltip="http://chg.ucsb.edu/gallery/chad/images/index.html">
                  <a:extLst>
                    <a:ext uri="{A12FA001-AC4F-418D-AE19-62706E023703}">
                      <ahyp:hlinkClr xmlns:ahyp="http://schemas.microsoft.com/office/drawing/2018/hyperlinkcolor" val="tx"/>
                    </a:ext>
                  </a:extLst>
                </a:hlinkClick>
              </a:rPr>
              <a:t>temperatures in Chad have been increasing while rainfall is decreasing</a:t>
            </a:r>
            <a:r>
              <a:rPr lang="en-US" sz="3168" dirty="0">
                <a:solidFill>
                  <a:schemeClr val="bg1"/>
                </a:solidFill>
                <a:latin typeface="Lora Italics"/>
              </a:rPr>
              <a:t>. Ninety percent of the country’s largest lake, Lake Chad has disappeared over the past 50 years due to a combination of droughts and increasing withdrawals for irrigation. </a:t>
            </a:r>
          </a:p>
        </p:txBody>
      </p:sp>
      <p:sp>
        <p:nvSpPr>
          <p:cNvPr id="3" name="Rectangle: Rounded Corners 2">
            <a:extLst>
              <a:ext uri="{FF2B5EF4-FFF2-40B4-BE49-F238E27FC236}">
                <a16:creationId xmlns:a16="http://schemas.microsoft.com/office/drawing/2014/main" id="{985E2C68-035C-1A77-2D69-5ABE37302E54}"/>
              </a:ext>
            </a:extLst>
          </p:cNvPr>
          <p:cNvSpPr/>
          <p:nvPr/>
        </p:nvSpPr>
        <p:spPr>
          <a:xfrm>
            <a:off x="2305227" y="585251"/>
            <a:ext cx="13468173" cy="123767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grpSp>
        <p:nvGrpSpPr>
          <p:cNvPr id="12" name="Group 12"/>
          <p:cNvGrpSpPr/>
          <p:nvPr/>
        </p:nvGrpSpPr>
        <p:grpSpPr>
          <a:xfrm rot="-10800000">
            <a:off x="407341" y="7339048"/>
            <a:ext cx="1153016" cy="1153016"/>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sp>
        <p:nvSpPr>
          <p:cNvPr id="14" name="TextBox 14"/>
          <p:cNvSpPr txBox="1"/>
          <p:nvPr/>
        </p:nvSpPr>
        <p:spPr>
          <a:xfrm>
            <a:off x="2464377" y="752427"/>
            <a:ext cx="13468174" cy="903324"/>
          </a:xfrm>
          <a:prstGeom prst="rect">
            <a:avLst/>
          </a:prstGeom>
        </p:spPr>
        <p:txBody>
          <a:bodyPr wrap="square" lIns="0" tIns="0" rIns="0" bIns="0" rtlCol="0" anchor="t">
            <a:spAutoFit/>
          </a:bodyPr>
          <a:lstStyle/>
          <a:p>
            <a:pPr>
              <a:lnSpc>
                <a:spcPts val="7323"/>
              </a:lnSpc>
              <a:spcBef>
                <a:spcPct val="0"/>
              </a:spcBef>
            </a:pPr>
            <a:r>
              <a:rPr lang="en-US" sz="4400" dirty="0">
                <a:solidFill>
                  <a:srgbClr val="D9D9D9"/>
                </a:solidFill>
                <a:latin typeface="League Spartan"/>
              </a:rPr>
              <a:t>CASE STUDY OF CHAD’S CHANGING CLIMATE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503631" y="432851"/>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3778394" y="647700"/>
            <a:ext cx="10731212" cy="920115"/>
          </a:xfrm>
          <a:prstGeom prst="rect">
            <a:avLst/>
          </a:prstGeom>
        </p:spPr>
        <p:txBody>
          <a:bodyPr lIns="0" tIns="0" rIns="0" bIns="0" rtlCol="0" anchor="t">
            <a:spAutoFit/>
          </a:bodyPr>
          <a:lstStyle/>
          <a:p>
            <a:pPr>
              <a:lnSpc>
                <a:spcPts val="7559"/>
              </a:lnSpc>
              <a:spcBef>
                <a:spcPct val="0"/>
              </a:spcBef>
            </a:pPr>
            <a:r>
              <a:rPr lang="en-US" sz="5399" u="sng">
                <a:solidFill>
                  <a:srgbClr val="FFFFFF"/>
                </a:solidFill>
                <a:latin typeface="League Spartan"/>
              </a:rPr>
              <a:t>CHAD’S CHANGING CLIMATE</a:t>
            </a:r>
          </a:p>
        </p:txBody>
      </p:sp>
      <p:sp>
        <p:nvSpPr>
          <p:cNvPr id="6" name="TextBox 6"/>
          <p:cNvSpPr txBox="1"/>
          <p:nvPr/>
        </p:nvSpPr>
        <p:spPr>
          <a:xfrm>
            <a:off x="1981200" y="1866900"/>
            <a:ext cx="14859000" cy="7624395"/>
          </a:xfrm>
          <a:prstGeom prst="rect">
            <a:avLst/>
          </a:prstGeom>
        </p:spPr>
        <p:txBody>
          <a:bodyPr wrap="square" lIns="0" tIns="0" rIns="0" bIns="0" rtlCol="0" anchor="t">
            <a:spAutoFit/>
          </a:bodyPr>
          <a:lstStyle/>
          <a:p>
            <a:pPr marL="457200" indent="-457200">
              <a:lnSpc>
                <a:spcPts val="4994"/>
              </a:lnSpc>
              <a:spcBef>
                <a:spcPct val="0"/>
              </a:spcBef>
              <a:buFont typeface="Wingdings" panose="05000000000000000000" pitchFamily="2" charset="2"/>
              <a:buChar char="Ø"/>
            </a:pPr>
            <a:r>
              <a:rPr lang="en-US" sz="2800" dirty="0">
                <a:solidFill>
                  <a:schemeClr val="bg1"/>
                </a:solidFill>
                <a:latin typeface="Lora Italics"/>
              </a:rPr>
              <a:t>Rural areas are most at risk from climate change because that’s where most of the population and most of the poverty is found. </a:t>
            </a:r>
          </a:p>
          <a:p>
            <a:pPr marL="457200" indent="-457200">
              <a:lnSpc>
                <a:spcPts val="4994"/>
              </a:lnSpc>
              <a:spcBef>
                <a:spcPct val="0"/>
              </a:spcBef>
              <a:buFont typeface="Wingdings" panose="05000000000000000000" pitchFamily="2" charset="2"/>
              <a:buChar char="Ø"/>
            </a:pPr>
            <a:endParaRPr lang="en-US" sz="2800" dirty="0">
              <a:solidFill>
                <a:schemeClr val="bg1"/>
              </a:solidFill>
              <a:latin typeface="Lora Italics"/>
            </a:endParaRPr>
          </a:p>
          <a:p>
            <a:pPr marL="457200" indent="-457200">
              <a:lnSpc>
                <a:spcPts val="4994"/>
              </a:lnSpc>
              <a:spcBef>
                <a:spcPct val="0"/>
              </a:spcBef>
              <a:buFont typeface="Wingdings" panose="05000000000000000000" pitchFamily="2" charset="2"/>
              <a:buChar char="Ø"/>
            </a:pPr>
            <a:r>
              <a:rPr lang="en-US" sz="2800" dirty="0">
                <a:solidFill>
                  <a:schemeClr val="bg1"/>
                </a:solidFill>
                <a:latin typeface="Lora Italics"/>
              </a:rPr>
              <a:t>However, Urban areas are not safe either, as the country’s growing cities struggle to accommodate the arrival of new residents. </a:t>
            </a:r>
          </a:p>
          <a:p>
            <a:pPr marL="457200" indent="-457200">
              <a:lnSpc>
                <a:spcPts val="4994"/>
              </a:lnSpc>
              <a:spcBef>
                <a:spcPct val="0"/>
              </a:spcBef>
              <a:buFont typeface="Wingdings" panose="05000000000000000000" pitchFamily="2" charset="2"/>
              <a:buChar char="Ø"/>
            </a:pPr>
            <a:endParaRPr lang="en-US" sz="2800" dirty="0">
              <a:solidFill>
                <a:schemeClr val="bg1"/>
              </a:solidFill>
              <a:latin typeface="Lora Italics"/>
            </a:endParaRPr>
          </a:p>
          <a:p>
            <a:pPr marL="457200" indent="-457200">
              <a:lnSpc>
                <a:spcPts val="4994"/>
              </a:lnSpc>
              <a:spcBef>
                <a:spcPct val="0"/>
              </a:spcBef>
              <a:buFont typeface="Wingdings" panose="05000000000000000000" pitchFamily="2" charset="2"/>
              <a:buChar char="Ø"/>
            </a:pPr>
            <a:r>
              <a:rPr lang="en-US" sz="2800" dirty="0">
                <a:solidFill>
                  <a:schemeClr val="bg1"/>
                </a:solidFill>
                <a:latin typeface="Lora Italics"/>
              </a:rPr>
              <a:t>Sanitation services like sewage, storm water drainage and waste collection are poor, according to </a:t>
            </a:r>
            <a:r>
              <a:rPr lang="en-US" sz="2800" u="sng" dirty="0">
                <a:solidFill>
                  <a:schemeClr val="bg1"/>
                </a:solidFill>
                <a:latin typeface="Lora Italics"/>
                <a:hlinkClick r:id="rId4" tooltip="http://documents.worldbank.org/curated/en/850781470056450919/pdf/ICR3583-07222016.pdf">
                  <a:extLst>
                    <a:ext uri="{A12FA001-AC4F-418D-AE19-62706E023703}">
                      <ahyp:hlinkClr xmlns:ahyp="http://schemas.microsoft.com/office/drawing/2018/hyperlinkcolor" val="tx"/>
                    </a:ext>
                  </a:extLst>
                </a:hlinkClick>
              </a:rPr>
              <a:t>the World Bank</a:t>
            </a:r>
            <a:r>
              <a:rPr lang="en-US" sz="2800" dirty="0">
                <a:solidFill>
                  <a:schemeClr val="bg1"/>
                </a:solidFill>
                <a:latin typeface="Lora Italics"/>
              </a:rPr>
              <a:t>. </a:t>
            </a:r>
          </a:p>
          <a:p>
            <a:pPr marL="457200" indent="-457200">
              <a:lnSpc>
                <a:spcPts val="4994"/>
              </a:lnSpc>
              <a:spcBef>
                <a:spcPct val="0"/>
              </a:spcBef>
              <a:buFont typeface="Wingdings" panose="05000000000000000000" pitchFamily="2" charset="2"/>
              <a:buChar char="Ø"/>
            </a:pPr>
            <a:endParaRPr lang="en-US" sz="2800" dirty="0">
              <a:solidFill>
                <a:schemeClr val="bg1"/>
              </a:solidFill>
              <a:latin typeface="Lora Italics"/>
            </a:endParaRPr>
          </a:p>
          <a:p>
            <a:pPr marL="457200" indent="-457200">
              <a:lnSpc>
                <a:spcPts val="4994"/>
              </a:lnSpc>
              <a:spcBef>
                <a:spcPct val="0"/>
              </a:spcBef>
              <a:buFont typeface="Wingdings" panose="05000000000000000000" pitchFamily="2" charset="2"/>
              <a:buChar char="Ø"/>
            </a:pPr>
            <a:r>
              <a:rPr lang="en-US" sz="2800" dirty="0">
                <a:solidFill>
                  <a:schemeClr val="bg1"/>
                </a:solidFill>
                <a:latin typeface="Lora Italics"/>
              </a:rPr>
              <a:t>In the event of floods as happened in </a:t>
            </a:r>
            <a:r>
              <a:rPr lang="en-US" sz="2800" u="sng" dirty="0">
                <a:solidFill>
                  <a:schemeClr val="bg1"/>
                </a:solidFill>
                <a:latin typeface="Lora Italics"/>
                <a:hlinkClick r:id="rId5" tooltip="http://www.irinnews.org/news/2010/11/02">
                  <a:extLst>
                    <a:ext uri="{A12FA001-AC4F-418D-AE19-62706E023703}">
                      <ahyp:hlinkClr xmlns:ahyp="http://schemas.microsoft.com/office/drawing/2018/hyperlinkcolor" val="tx"/>
                    </a:ext>
                  </a:extLst>
                </a:hlinkClick>
              </a:rPr>
              <a:t>2010</a:t>
            </a:r>
            <a:r>
              <a:rPr lang="en-US" sz="2800" dirty="0">
                <a:solidFill>
                  <a:schemeClr val="bg1"/>
                </a:solidFill>
                <a:latin typeface="Lora Italics"/>
              </a:rPr>
              <a:t>, </a:t>
            </a:r>
            <a:r>
              <a:rPr lang="en-US" sz="2800" u="sng" dirty="0">
                <a:solidFill>
                  <a:schemeClr val="bg1"/>
                </a:solidFill>
                <a:latin typeface="Lora Italics"/>
                <a:hlinkClick r:id="rId6" tooltip="http://www.healthmap.org/site/diseasedaily/article/cholera-outbreak-likely-worsen-lake-chad-basin-92311">
                  <a:extLst>
                    <a:ext uri="{A12FA001-AC4F-418D-AE19-62706E023703}">
                      <ahyp:hlinkClr xmlns:ahyp="http://schemas.microsoft.com/office/drawing/2018/hyperlinkcolor" val="tx"/>
                    </a:ext>
                  </a:extLst>
                </a:hlinkClick>
              </a:rPr>
              <a:t>2011</a:t>
            </a:r>
            <a:r>
              <a:rPr lang="en-US" sz="2800" dirty="0">
                <a:solidFill>
                  <a:schemeClr val="bg1"/>
                </a:solidFill>
                <a:latin typeface="Lora Italics"/>
              </a:rPr>
              <a:t> and </a:t>
            </a:r>
            <a:r>
              <a:rPr lang="en-US" sz="2800" u="sng" dirty="0">
                <a:solidFill>
                  <a:schemeClr val="bg1"/>
                </a:solidFill>
                <a:latin typeface="Lora Italics"/>
                <a:hlinkClick r:id="rId7" tooltip="https://www.theguardian.com/global-development/2012/sep/11/floods-hit-thousands-chad-rains">
                  <a:extLst>
                    <a:ext uri="{A12FA001-AC4F-418D-AE19-62706E023703}">
                      <ahyp:hlinkClr xmlns:ahyp="http://schemas.microsoft.com/office/drawing/2018/hyperlinkcolor" val="tx"/>
                    </a:ext>
                  </a:extLst>
                </a:hlinkClick>
              </a:rPr>
              <a:t>2012</a:t>
            </a:r>
            <a:r>
              <a:rPr lang="en-US" sz="2800" dirty="0">
                <a:solidFill>
                  <a:schemeClr val="bg1"/>
                </a:solidFill>
                <a:latin typeface="Lora Italics"/>
              </a:rPr>
              <a:t>, the infrastructure cannot cope and untreated sewage could infect the water supply, creating a high risk of infectious diseases such as cholera.</a:t>
            </a:r>
          </a:p>
        </p:txBody>
      </p:sp>
      <p:grpSp>
        <p:nvGrpSpPr>
          <p:cNvPr id="7" name="Group 7"/>
          <p:cNvGrpSpPr/>
          <p:nvPr/>
        </p:nvGrpSpPr>
        <p:grpSpPr>
          <a:xfrm rot="-10800000">
            <a:off x="17259300" y="9454031"/>
            <a:ext cx="832969" cy="83296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grpSp>
        <p:nvGrpSpPr>
          <p:cNvPr id="9" name="Group 9"/>
          <p:cNvGrpSpPr/>
          <p:nvPr/>
        </p:nvGrpSpPr>
        <p:grpSpPr>
          <a:xfrm rot="-10800000">
            <a:off x="407341" y="7339048"/>
            <a:ext cx="1153016" cy="115301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N"/>
          </a:p>
        </p:txBody>
      </p:sp>
      <p:grpSp>
        <p:nvGrpSpPr>
          <p:cNvPr id="3" name="Group 3"/>
          <p:cNvGrpSpPr/>
          <p:nvPr/>
        </p:nvGrpSpPr>
        <p:grpSpPr>
          <a:xfrm>
            <a:off x="1028700" y="10287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txBody>
            <a:bodyPr/>
            <a:lstStyle/>
            <a:p>
              <a:endParaRPr lang="en-IN"/>
            </a:p>
          </p:txBody>
        </p:sp>
      </p:grpSp>
      <p:sp>
        <p:nvSpPr>
          <p:cNvPr id="5" name="Freeform 5"/>
          <p:cNvSpPr/>
          <p:nvPr/>
        </p:nvSpPr>
        <p:spPr>
          <a:xfrm flipH="1" flipV="1">
            <a:off x="0" y="0"/>
            <a:ext cx="2614584" cy="2614584"/>
          </a:xfrm>
          <a:custGeom>
            <a:avLst/>
            <a:gdLst/>
            <a:ahLst/>
            <a:cxnLst/>
            <a:rect l="l" t="t" r="r" b="b"/>
            <a:pathLst>
              <a:path w="2614584" h="2614584">
                <a:moveTo>
                  <a:pt x="2614584" y="2614584"/>
                </a:moveTo>
                <a:lnTo>
                  <a:pt x="0" y="2614584"/>
                </a:lnTo>
                <a:lnTo>
                  <a:pt x="0" y="0"/>
                </a:lnTo>
                <a:lnTo>
                  <a:pt x="2614584" y="0"/>
                </a:lnTo>
                <a:lnTo>
                  <a:pt x="2614584" y="2614584"/>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15673416" y="7672416"/>
            <a:ext cx="2614584" cy="2614584"/>
          </a:xfrm>
          <a:custGeom>
            <a:avLst/>
            <a:gdLst/>
            <a:ahLst/>
            <a:cxnLst/>
            <a:rect l="l" t="t" r="r" b="b"/>
            <a:pathLst>
              <a:path w="2614584" h="2614584">
                <a:moveTo>
                  <a:pt x="0" y="0"/>
                </a:moveTo>
                <a:lnTo>
                  <a:pt x="2614584" y="0"/>
                </a:lnTo>
                <a:lnTo>
                  <a:pt x="2614584" y="2614584"/>
                </a:lnTo>
                <a:lnTo>
                  <a:pt x="0" y="2614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7" name="Group 7"/>
          <p:cNvGrpSpPr/>
          <p:nvPr/>
        </p:nvGrpSpPr>
        <p:grpSpPr>
          <a:xfrm>
            <a:off x="7956723" y="2825637"/>
            <a:ext cx="989135" cy="98913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9" name="Group 9"/>
          <p:cNvGrpSpPr/>
          <p:nvPr/>
        </p:nvGrpSpPr>
        <p:grpSpPr>
          <a:xfrm>
            <a:off x="8649433" y="2825637"/>
            <a:ext cx="989135" cy="989135"/>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1" name="Group 11"/>
          <p:cNvGrpSpPr/>
          <p:nvPr/>
        </p:nvGrpSpPr>
        <p:grpSpPr>
          <a:xfrm>
            <a:off x="9342143" y="2825637"/>
            <a:ext cx="989135" cy="989135"/>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3" name="Group 13"/>
          <p:cNvGrpSpPr/>
          <p:nvPr/>
        </p:nvGrpSpPr>
        <p:grpSpPr>
          <a:xfrm>
            <a:off x="-848613" y="7241691"/>
            <a:ext cx="4033217" cy="403321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15" name="Group 15"/>
          <p:cNvGrpSpPr/>
          <p:nvPr/>
        </p:nvGrpSpPr>
        <p:grpSpPr>
          <a:xfrm>
            <a:off x="15103395" y="-987909"/>
            <a:ext cx="4033217" cy="403321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17" name="Group 17"/>
          <p:cNvGrpSpPr/>
          <p:nvPr/>
        </p:nvGrpSpPr>
        <p:grpSpPr>
          <a:xfrm>
            <a:off x="14876763" y="1817931"/>
            <a:ext cx="1593306" cy="1593306"/>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19" name="Group 19"/>
          <p:cNvGrpSpPr/>
          <p:nvPr/>
        </p:nvGrpSpPr>
        <p:grpSpPr>
          <a:xfrm>
            <a:off x="1817931" y="6875763"/>
            <a:ext cx="1593306" cy="1593306"/>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sp>
        <p:nvSpPr>
          <p:cNvPr id="21" name="TextBox 21"/>
          <p:cNvSpPr txBox="1"/>
          <p:nvPr/>
        </p:nvSpPr>
        <p:spPr>
          <a:xfrm>
            <a:off x="1028700" y="4132199"/>
            <a:ext cx="16230600" cy="2506315"/>
          </a:xfrm>
          <a:prstGeom prst="rect">
            <a:avLst/>
          </a:prstGeom>
        </p:spPr>
        <p:txBody>
          <a:bodyPr lIns="0" tIns="0" rIns="0" bIns="0" rtlCol="0" anchor="t">
            <a:spAutoFit/>
          </a:bodyPr>
          <a:lstStyle/>
          <a:p>
            <a:pPr algn="ctr">
              <a:lnSpc>
                <a:spcPts val="20406"/>
              </a:lnSpc>
              <a:spcBef>
                <a:spcPct val="0"/>
              </a:spcBef>
            </a:pPr>
            <a:r>
              <a:rPr lang="en-US" sz="14576" dirty="0">
                <a:solidFill>
                  <a:srgbClr val="FFFFFF"/>
                </a:solidFill>
                <a:effectLst>
                  <a:glow rad="101600">
                    <a:schemeClr val="accent1">
                      <a:satMod val="175000"/>
                      <a:alpha val="40000"/>
                    </a:schemeClr>
                  </a:glow>
                  <a:innerShdw blurRad="63500" dist="50800" dir="16200000">
                    <a:prstClr val="black">
                      <a:alpha val="50000"/>
                    </a:prstClr>
                  </a:innerShdw>
                </a:effectLst>
                <a:latin typeface="Lovelo"/>
              </a:rPr>
              <a:t>ACID RAIN</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5" name="Group 5"/>
          <p:cNvGrpSpPr/>
          <p:nvPr/>
        </p:nvGrpSpPr>
        <p:grpSpPr>
          <a:xfrm>
            <a:off x="8268433" y="397606"/>
            <a:ext cx="494567" cy="49456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7" name="Group 7"/>
          <p:cNvGrpSpPr/>
          <p:nvPr/>
        </p:nvGrpSpPr>
        <p:grpSpPr>
          <a:xfrm>
            <a:off x="8642865" y="419100"/>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9" name="Group 9"/>
          <p:cNvGrpSpPr/>
          <p:nvPr/>
        </p:nvGrpSpPr>
        <p:grpSpPr>
          <a:xfrm>
            <a:off x="9030433" y="413898"/>
            <a:ext cx="494567" cy="49456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dirty="0"/>
            </a:p>
          </p:txBody>
        </p:sp>
      </p:grpSp>
      <p:sp>
        <p:nvSpPr>
          <p:cNvPr id="12" name="Freeform 12"/>
          <p:cNvSpPr/>
          <p:nvPr/>
        </p:nvSpPr>
        <p:spPr>
          <a:xfrm>
            <a:off x="4724400" y="1562100"/>
            <a:ext cx="9372600" cy="1282084"/>
          </a:xfrm>
          <a:custGeom>
            <a:avLst/>
            <a:gdLst/>
            <a:ahLst/>
            <a:cxnLst/>
            <a:rect l="l" t="t" r="r" b="b"/>
            <a:pathLst>
              <a:path w="2886503" h="337668">
                <a:moveTo>
                  <a:pt x="36026" y="0"/>
                </a:moveTo>
                <a:lnTo>
                  <a:pt x="2850477" y="0"/>
                </a:lnTo>
                <a:cubicBezTo>
                  <a:pt x="2870374" y="0"/>
                  <a:pt x="2886503" y="16130"/>
                  <a:pt x="2886503" y="36026"/>
                </a:cubicBezTo>
                <a:lnTo>
                  <a:pt x="2886503" y="301642"/>
                </a:lnTo>
                <a:cubicBezTo>
                  <a:pt x="2886503" y="311197"/>
                  <a:pt x="2882708" y="320360"/>
                  <a:pt x="2875951" y="327116"/>
                </a:cubicBezTo>
                <a:cubicBezTo>
                  <a:pt x="2869195" y="333872"/>
                  <a:pt x="2860032" y="337668"/>
                  <a:pt x="2850477" y="337668"/>
                </a:cubicBezTo>
                <a:lnTo>
                  <a:pt x="36026" y="337668"/>
                </a:lnTo>
                <a:cubicBezTo>
                  <a:pt x="16130" y="337668"/>
                  <a:pt x="0" y="321539"/>
                  <a:pt x="0" y="301642"/>
                </a:cubicBezTo>
                <a:lnTo>
                  <a:pt x="0" y="36026"/>
                </a:lnTo>
                <a:cubicBezTo>
                  <a:pt x="0" y="16130"/>
                  <a:pt x="16130" y="0"/>
                  <a:pt x="36026" y="0"/>
                </a:cubicBezTo>
                <a:close/>
              </a:path>
            </a:pathLst>
          </a:custGeom>
        </p:spPr>
        <p:style>
          <a:lnRef idx="0">
            <a:schemeClr val="accent1"/>
          </a:lnRef>
          <a:fillRef idx="3">
            <a:schemeClr val="accent1"/>
          </a:fillRef>
          <a:effectRef idx="3">
            <a:schemeClr val="accent1"/>
          </a:effectRef>
          <a:fontRef idx="minor">
            <a:schemeClr val="lt1"/>
          </a:fontRef>
        </p:style>
        <p:txBody>
          <a:bodyPr/>
          <a:lstStyle/>
          <a:p>
            <a:endParaRPr lang="en-IN"/>
          </a:p>
        </p:txBody>
      </p:sp>
      <p:sp>
        <p:nvSpPr>
          <p:cNvPr id="15" name="TextBox 15"/>
          <p:cNvSpPr txBox="1"/>
          <p:nvPr/>
        </p:nvSpPr>
        <p:spPr>
          <a:xfrm>
            <a:off x="5334001" y="1866900"/>
            <a:ext cx="8610600" cy="957891"/>
          </a:xfrm>
          <a:prstGeom prst="rect">
            <a:avLst/>
          </a:prstGeom>
        </p:spPr>
        <p:txBody>
          <a:bodyPr wrap="square" lIns="0" tIns="0" rIns="0" bIns="0" rtlCol="0" anchor="t">
            <a:spAutoFit/>
          </a:bodyPr>
          <a:lstStyle/>
          <a:p>
            <a:pPr>
              <a:lnSpc>
                <a:spcPts val="7359"/>
              </a:lnSpc>
            </a:pPr>
            <a:r>
              <a:rPr lang="en-US" sz="6000" dirty="0">
                <a:solidFill>
                  <a:srgbClr val="FFFFFF"/>
                </a:solidFill>
                <a:latin typeface="League Spartan"/>
              </a:rPr>
              <a:t>WHAT IS ACID RAIN?</a:t>
            </a:r>
          </a:p>
        </p:txBody>
      </p:sp>
      <p:sp>
        <p:nvSpPr>
          <p:cNvPr id="16" name="TextBox 16"/>
          <p:cNvSpPr txBox="1"/>
          <p:nvPr/>
        </p:nvSpPr>
        <p:spPr>
          <a:xfrm>
            <a:off x="9309812" y="3518835"/>
            <a:ext cx="8189561" cy="3268380"/>
          </a:xfrm>
          <a:prstGeom prst="rect">
            <a:avLst/>
          </a:prstGeom>
        </p:spPr>
        <p:txBody>
          <a:bodyPr lIns="0" tIns="0" rIns="0" bIns="0" rtlCol="0" anchor="t">
            <a:spAutoFit/>
          </a:bodyPr>
          <a:lstStyle/>
          <a:p>
            <a:pPr algn="ctr">
              <a:lnSpc>
                <a:spcPts val="3686"/>
              </a:lnSpc>
              <a:spcBef>
                <a:spcPct val="0"/>
              </a:spcBef>
            </a:pPr>
            <a:r>
              <a:rPr lang="en-US" sz="3205">
                <a:solidFill>
                  <a:srgbClr val="FFFFFF"/>
                </a:solidFill>
                <a:latin typeface="Lora Bold"/>
              </a:rPr>
              <a:t>Acid rain results when sulfur Dioxide (SO2) and nitrogen(NOx) Oxide are emitted to atmosphere and transported by wind. The SO2 and NOx react with water, Oxygen and other chemical to form sulphuric and nitric acid . These mix with water and come down with rain . </a:t>
            </a:r>
          </a:p>
        </p:txBody>
      </p:sp>
      <p:sp>
        <p:nvSpPr>
          <p:cNvPr id="17" name="TextBox 17"/>
          <p:cNvSpPr txBox="1"/>
          <p:nvPr/>
        </p:nvSpPr>
        <p:spPr>
          <a:xfrm>
            <a:off x="9557234" y="7558740"/>
            <a:ext cx="7136730" cy="606424"/>
          </a:xfrm>
          <a:prstGeom prst="rect">
            <a:avLst/>
          </a:prstGeom>
        </p:spPr>
        <p:txBody>
          <a:bodyPr lIns="0" tIns="0" rIns="0" bIns="0" rtlCol="0" anchor="t">
            <a:spAutoFit/>
          </a:bodyPr>
          <a:lstStyle/>
          <a:p>
            <a:pPr algn="ctr">
              <a:lnSpc>
                <a:spcPts val="4900"/>
              </a:lnSpc>
            </a:pPr>
            <a:r>
              <a:rPr lang="en-US" sz="3500" u="sng">
                <a:solidFill>
                  <a:srgbClr val="00BF63"/>
                </a:solidFill>
                <a:latin typeface="Lovelo"/>
              </a:rPr>
              <a:t> Equation  Of Reaction </a:t>
            </a:r>
          </a:p>
        </p:txBody>
      </p:sp>
      <p:sp>
        <p:nvSpPr>
          <p:cNvPr id="18" name="TextBox 18"/>
          <p:cNvSpPr txBox="1"/>
          <p:nvPr/>
        </p:nvSpPr>
        <p:spPr>
          <a:xfrm>
            <a:off x="9191812" y="8571794"/>
            <a:ext cx="8067488" cy="1325387"/>
          </a:xfrm>
          <a:prstGeom prst="rect">
            <a:avLst/>
          </a:prstGeom>
        </p:spPr>
        <p:txBody>
          <a:bodyPr lIns="0" tIns="0" rIns="0" bIns="0" rtlCol="0" anchor="t">
            <a:spAutoFit/>
          </a:bodyPr>
          <a:lstStyle/>
          <a:p>
            <a:pPr algn="ctr">
              <a:lnSpc>
                <a:spcPts val="3597"/>
              </a:lnSpc>
            </a:pPr>
            <a:r>
              <a:rPr lang="en-US" sz="2569">
                <a:solidFill>
                  <a:srgbClr val="FFFFFF"/>
                </a:solidFill>
                <a:latin typeface="Lora Bold"/>
              </a:rPr>
              <a:t>2SO2 (g) + O2 (g) + 2H2O (l) → 2H2SO4 (aq)</a:t>
            </a:r>
          </a:p>
          <a:p>
            <a:pPr algn="ctr">
              <a:lnSpc>
                <a:spcPts val="3597"/>
              </a:lnSpc>
            </a:pPr>
            <a:r>
              <a:rPr lang="en-US" sz="2569">
                <a:solidFill>
                  <a:srgbClr val="FFFFFF"/>
                </a:solidFill>
                <a:latin typeface="Lora Bold"/>
              </a:rPr>
              <a:t>4NO2 (g) + O2 (g) + 2H2O (l) → 4HNO3 (aq)</a:t>
            </a:r>
          </a:p>
          <a:p>
            <a:pPr algn="ctr">
              <a:lnSpc>
                <a:spcPts val="3597"/>
              </a:lnSpc>
              <a:spcBef>
                <a:spcPct val="0"/>
              </a:spcBef>
            </a:pPr>
            <a:endParaRPr lang="en-US" sz="2569">
              <a:solidFill>
                <a:srgbClr val="FFFFFF"/>
              </a:solidFill>
              <a:latin typeface="Lora Bold"/>
            </a:endParaRPr>
          </a:p>
        </p:txBody>
      </p:sp>
      <p:pic>
        <p:nvPicPr>
          <p:cNvPr id="13" name="Picture 12">
            <a:extLst>
              <a:ext uri="{FF2B5EF4-FFF2-40B4-BE49-F238E27FC236}">
                <a16:creationId xmlns:a16="http://schemas.microsoft.com/office/drawing/2014/main" id="{1836C821-7891-9E0F-109F-7A872A616FD8}"/>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2276507" y="3695700"/>
            <a:ext cx="6114988" cy="5896247"/>
          </a:xfrm>
          <a:prstGeom prst="roundRect">
            <a:avLst>
              <a:gd name="adj" fmla="val 4167"/>
            </a:avLst>
          </a:prstGeom>
          <a:solidFill>
            <a:srgbClr val="FFFFFF"/>
          </a:solidFill>
          <a:ln w="76200" cap="sq">
            <a:solidFill>
              <a:srgbClr val="292929"/>
            </a:solidFill>
            <a:miter lim="800000"/>
          </a:ln>
          <a:effectLst>
            <a:glow rad="228600">
              <a:schemeClr val="accent1">
                <a:satMod val="175000"/>
                <a:alpha val="40000"/>
              </a:schemeClr>
            </a:glow>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grpSp>
        <p:nvGrpSpPr>
          <p:cNvPr id="2" name="Group 2"/>
          <p:cNvGrpSpPr/>
          <p:nvPr/>
        </p:nvGrpSpPr>
        <p:grpSpPr>
          <a:xfrm>
            <a:off x="4615598" y="6031412"/>
            <a:ext cx="9240297" cy="3508573"/>
            <a:chOff x="0" y="0"/>
            <a:chExt cx="12320397" cy="4678097"/>
          </a:xfrm>
        </p:grpSpPr>
        <p:pic>
          <p:nvPicPr>
            <p:cNvPr id="3" name="Picture 3"/>
            <p:cNvPicPr>
              <a:picLocks noChangeAspect="1"/>
            </p:cNvPicPr>
            <p:nvPr/>
          </p:nvPicPr>
          <p:blipFill>
            <a:blip r:embed="rId2"/>
            <a:srcRect t="4797" b="4797"/>
            <a:stretch>
              <a:fillRect/>
            </a:stretch>
          </p:blipFill>
          <p:spPr>
            <a:xfrm>
              <a:off x="0" y="0"/>
              <a:ext cx="12320397" cy="46780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sp>
        <p:nvSpPr>
          <p:cNvPr id="4" name="Freeform 4"/>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7" name="Group 7"/>
          <p:cNvGrpSpPr/>
          <p:nvPr/>
        </p:nvGrpSpPr>
        <p:grpSpPr>
          <a:xfrm>
            <a:off x="696058" y="284259"/>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9" name="Group 9"/>
          <p:cNvGrpSpPr/>
          <p:nvPr/>
        </p:nvGrpSpPr>
        <p:grpSpPr>
          <a:xfrm>
            <a:off x="1028700" y="284259"/>
            <a:ext cx="494567" cy="49456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1" name="Group 11"/>
          <p:cNvGrpSpPr/>
          <p:nvPr/>
        </p:nvGrpSpPr>
        <p:grpSpPr>
          <a:xfrm>
            <a:off x="1370867" y="284259"/>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sp>
        <p:nvSpPr>
          <p:cNvPr id="15" name="Rectangle: Rounded Corners 14">
            <a:extLst>
              <a:ext uri="{FF2B5EF4-FFF2-40B4-BE49-F238E27FC236}">
                <a16:creationId xmlns:a16="http://schemas.microsoft.com/office/drawing/2014/main" id="{0D91B15B-6E87-B17B-8924-122BCEFC6C24}"/>
              </a:ext>
            </a:extLst>
          </p:cNvPr>
          <p:cNvSpPr/>
          <p:nvPr/>
        </p:nvSpPr>
        <p:spPr>
          <a:xfrm>
            <a:off x="2971800" y="747015"/>
            <a:ext cx="12115800" cy="123767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3" name="TextBox 13"/>
          <p:cNvSpPr txBox="1"/>
          <p:nvPr/>
        </p:nvSpPr>
        <p:spPr>
          <a:xfrm>
            <a:off x="3200400" y="952500"/>
            <a:ext cx="11482983" cy="904875"/>
          </a:xfrm>
          <a:prstGeom prst="rect">
            <a:avLst/>
          </a:prstGeom>
        </p:spPr>
        <p:txBody>
          <a:bodyPr lIns="0" tIns="0" rIns="0" bIns="0" rtlCol="0" anchor="t">
            <a:spAutoFit/>
          </a:bodyPr>
          <a:lstStyle/>
          <a:p>
            <a:pPr>
              <a:lnSpc>
                <a:spcPts val="6824"/>
              </a:lnSpc>
            </a:pPr>
            <a:r>
              <a:rPr lang="en-US" sz="6499" dirty="0">
                <a:solidFill>
                  <a:srgbClr val="FFFFFF"/>
                </a:solidFill>
                <a:latin typeface="Roboto Bold"/>
              </a:rPr>
              <a:t>MEASUREMENT OF ACID RAIN</a:t>
            </a:r>
          </a:p>
        </p:txBody>
      </p:sp>
      <p:sp>
        <p:nvSpPr>
          <p:cNvPr id="14" name="TextBox 14"/>
          <p:cNvSpPr txBox="1"/>
          <p:nvPr/>
        </p:nvSpPr>
        <p:spPr>
          <a:xfrm>
            <a:off x="1190625" y="2342576"/>
            <a:ext cx="15844184" cy="3009244"/>
          </a:xfrm>
          <a:prstGeom prst="rect">
            <a:avLst/>
          </a:prstGeom>
        </p:spPr>
        <p:txBody>
          <a:bodyPr lIns="0" tIns="0" rIns="0" bIns="0" rtlCol="0" anchor="t">
            <a:spAutoFit/>
          </a:bodyPr>
          <a:lstStyle/>
          <a:p>
            <a:pPr>
              <a:lnSpc>
                <a:spcPts val="4761"/>
              </a:lnSpc>
            </a:pPr>
            <a:r>
              <a:rPr lang="en-US" sz="3400" dirty="0">
                <a:solidFill>
                  <a:srgbClr val="FFFFFF"/>
                </a:solidFill>
                <a:latin typeface="Lora Italics"/>
              </a:rPr>
              <a:t>Acidity and Alkalinity are measured using a PH  scale for which 7.0 is neutral. </a:t>
            </a:r>
          </a:p>
          <a:p>
            <a:pPr>
              <a:lnSpc>
                <a:spcPts val="4761"/>
              </a:lnSpc>
              <a:spcBef>
                <a:spcPct val="0"/>
              </a:spcBef>
            </a:pPr>
            <a:r>
              <a:rPr lang="en-US" sz="3400" dirty="0">
                <a:solidFill>
                  <a:srgbClr val="FFFFFF"/>
                </a:solidFill>
                <a:latin typeface="Lora Italics"/>
              </a:rPr>
              <a:t>The Ph of substance  less than 7 are acidic and greater than 7 is alkaline  in nature. Normal rain has a Ph  of about 5.6; it is slightly acidic because of carbon dioxide dissolve into it forming  weak carbonic acidic. Acid rain usually  has Ph between 4.2 and 4.4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2039775" y="327560"/>
            <a:ext cx="494567" cy="49456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6" name="Group 6"/>
          <p:cNvGrpSpPr/>
          <p:nvPr/>
        </p:nvGrpSpPr>
        <p:grpSpPr>
          <a:xfrm>
            <a:off x="2410517" y="327560"/>
            <a:ext cx="494567" cy="4945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8" name="Group 8"/>
          <p:cNvGrpSpPr/>
          <p:nvPr/>
        </p:nvGrpSpPr>
        <p:grpSpPr>
          <a:xfrm>
            <a:off x="2733634" y="336764"/>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0" name="Group 10"/>
          <p:cNvGrpSpPr/>
          <p:nvPr/>
        </p:nvGrpSpPr>
        <p:grpSpPr>
          <a:xfrm>
            <a:off x="12907433" y="2571627"/>
            <a:ext cx="4948767" cy="3340100"/>
            <a:chOff x="0" y="0"/>
            <a:chExt cx="1303379" cy="879697"/>
          </a:xfrm>
        </p:grpSpPr>
        <p:sp>
          <p:nvSpPr>
            <p:cNvPr id="11" name="Freeform 11"/>
            <p:cNvSpPr/>
            <p:nvPr/>
          </p:nvSpPr>
          <p:spPr>
            <a:xfrm>
              <a:off x="0" y="0"/>
              <a:ext cx="1303379" cy="879697"/>
            </a:xfrm>
            <a:custGeom>
              <a:avLst/>
              <a:gdLst/>
              <a:ahLst/>
              <a:cxnLst/>
              <a:rect l="l" t="t" r="r" b="b"/>
              <a:pathLst>
                <a:path w="1303379" h="879697">
                  <a:moveTo>
                    <a:pt x="0" y="0"/>
                  </a:moveTo>
                  <a:lnTo>
                    <a:pt x="1303379" y="0"/>
                  </a:lnTo>
                  <a:lnTo>
                    <a:pt x="1303379" y="879697"/>
                  </a:lnTo>
                  <a:lnTo>
                    <a:pt x="0" y="879697"/>
                  </a:lnTo>
                  <a:close/>
                </a:path>
              </a:pathLst>
            </a:custGeom>
            <a:solidFill>
              <a:srgbClr val="4C8F36"/>
            </a:solidFill>
          </p:spPr>
          <p:txBody>
            <a:bodyPr/>
            <a:lstStyle/>
            <a:p>
              <a:endParaRPr lang="en-IN"/>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3" name="Freeform 13"/>
          <p:cNvSpPr/>
          <p:nvPr/>
        </p:nvSpPr>
        <p:spPr>
          <a:xfrm>
            <a:off x="13081843" y="2773141"/>
            <a:ext cx="4599947" cy="2964834"/>
          </a:xfrm>
          <a:custGeom>
            <a:avLst/>
            <a:gdLst/>
            <a:ahLst/>
            <a:cxnLst/>
            <a:rect l="l" t="t" r="r" b="b"/>
            <a:pathLst>
              <a:path w="4599947" h="2964834">
                <a:moveTo>
                  <a:pt x="0" y="0"/>
                </a:moveTo>
                <a:lnTo>
                  <a:pt x="4599947" y="0"/>
                </a:lnTo>
                <a:lnTo>
                  <a:pt x="4599947" y="2964834"/>
                </a:lnTo>
                <a:lnTo>
                  <a:pt x="0" y="2964834"/>
                </a:lnTo>
                <a:lnTo>
                  <a:pt x="0" y="0"/>
                </a:lnTo>
                <a:close/>
              </a:path>
            </a:pathLst>
          </a:custGeom>
          <a:blipFill>
            <a:blip r:embed="rId6"/>
            <a:stretch>
              <a:fillRect/>
            </a:stretch>
          </a:blipFill>
        </p:spPr>
        <p:txBody>
          <a:bodyPr/>
          <a:lstStyle/>
          <a:p>
            <a:endParaRPr lang="en-IN"/>
          </a:p>
        </p:txBody>
      </p:sp>
      <p:sp>
        <p:nvSpPr>
          <p:cNvPr id="14" name="TextBox 14"/>
          <p:cNvSpPr txBox="1"/>
          <p:nvPr/>
        </p:nvSpPr>
        <p:spPr>
          <a:xfrm>
            <a:off x="1216523" y="3489369"/>
            <a:ext cx="6820857" cy="636906"/>
          </a:xfrm>
          <a:prstGeom prst="rect">
            <a:avLst/>
          </a:prstGeom>
        </p:spPr>
        <p:txBody>
          <a:bodyPr lIns="0" tIns="0" rIns="0" bIns="0" rtlCol="0" anchor="t">
            <a:spAutoFit/>
          </a:bodyPr>
          <a:lstStyle/>
          <a:p>
            <a:pPr>
              <a:lnSpc>
                <a:spcPts val="5319"/>
              </a:lnSpc>
              <a:spcBef>
                <a:spcPct val="0"/>
              </a:spcBef>
            </a:pPr>
            <a:r>
              <a:rPr lang="en-US" sz="3799">
                <a:solidFill>
                  <a:srgbClr val="62A64C"/>
                </a:solidFill>
                <a:latin typeface="League Spartan"/>
              </a:rPr>
              <a:t>01. Natural</a:t>
            </a:r>
          </a:p>
        </p:txBody>
      </p:sp>
      <p:sp>
        <p:nvSpPr>
          <p:cNvPr id="15" name="TextBox 15"/>
          <p:cNvSpPr txBox="1"/>
          <p:nvPr/>
        </p:nvSpPr>
        <p:spPr>
          <a:xfrm>
            <a:off x="1216523" y="6212127"/>
            <a:ext cx="6820857" cy="636906"/>
          </a:xfrm>
          <a:prstGeom prst="rect">
            <a:avLst/>
          </a:prstGeom>
        </p:spPr>
        <p:txBody>
          <a:bodyPr lIns="0" tIns="0" rIns="0" bIns="0" rtlCol="0" anchor="t">
            <a:spAutoFit/>
          </a:bodyPr>
          <a:lstStyle/>
          <a:p>
            <a:pPr>
              <a:lnSpc>
                <a:spcPts val="5319"/>
              </a:lnSpc>
              <a:spcBef>
                <a:spcPct val="0"/>
              </a:spcBef>
            </a:pPr>
            <a:r>
              <a:rPr lang="en-US" sz="3799">
                <a:solidFill>
                  <a:srgbClr val="62A64C"/>
                </a:solidFill>
                <a:latin typeface="League Spartan"/>
              </a:rPr>
              <a:t>02. Human Activites</a:t>
            </a:r>
          </a:p>
        </p:txBody>
      </p:sp>
      <p:grpSp>
        <p:nvGrpSpPr>
          <p:cNvPr id="16" name="Group 16"/>
          <p:cNvGrpSpPr/>
          <p:nvPr/>
        </p:nvGrpSpPr>
        <p:grpSpPr>
          <a:xfrm>
            <a:off x="12028368" y="6746304"/>
            <a:ext cx="5364692" cy="3320847"/>
            <a:chOff x="0" y="0"/>
            <a:chExt cx="1412923" cy="874626"/>
          </a:xfrm>
        </p:grpSpPr>
        <p:sp>
          <p:nvSpPr>
            <p:cNvPr id="17" name="Freeform 17"/>
            <p:cNvSpPr/>
            <p:nvPr/>
          </p:nvSpPr>
          <p:spPr>
            <a:xfrm>
              <a:off x="0" y="0"/>
              <a:ext cx="1412923" cy="874626"/>
            </a:xfrm>
            <a:custGeom>
              <a:avLst/>
              <a:gdLst/>
              <a:ahLst/>
              <a:cxnLst/>
              <a:rect l="l" t="t" r="r" b="b"/>
              <a:pathLst>
                <a:path w="1412923" h="874626">
                  <a:moveTo>
                    <a:pt x="0" y="0"/>
                  </a:moveTo>
                  <a:lnTo>
                    <a:pt x="1412923" y="0"/>
                  </a:lnTo>
                  <a:lnTo>
                    <a:pt x="1412923" y="874626"/>
                  </a:lnTo>
                  <a:lnTo>
                    <a:pt x="0" y="874626"/>
                  </a:lnTo>
                  <a:close/>
                </a:path>
              </a:pathLst>
            </a:custGeom>
            <a:solidFill>
              <a:srgbClr val="4C8F36"/>
            </a:solidFill>
          </p:spPr>
          <p:txBody>
            <a:bodyPr/>
            <a:lstStyle/>
            <a:p>
              <a:endParaRPr lang="en-IN"/>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grpSp>
        <p:nvGrpSpPr>
          <p:cNvPr id="19" name="Group 19"/>
          <p:cNvGrpSpPr/>
          <p:nvPr/>
        </p:nvGrpSpPr>
        <p:grpSpPr>
          <a:xfrm>
            <a:off x="7037268" y="3060549"/>
            <a:ext cx="4991100" cy="3244861"/>
            <a:chOff x="0" y="0"/>
            <a:chExt cx="1314528" cy="854614"/>
          </a:xfrm>
        </p:grpSpPr>
        <p:sp>
          <p:nvSpPr>
            <p:cNvPr id="20" name="Freeform 20"/>
            <p:cNvSpPr/>
            <p:nvPr/>
          </p:nvSpPr>
          <p:spPr>
            <a:xfrm>
              <a:off x="0" y="0"/>
              <a:ext cx="1314528" cy="854614"/>
            </a:xfrm>
            <a:custGeom>
              <a:avLst/>
              <a:gdLst/>
              <a:ahLst/>
              <a:cxnLst/>
              <a:rect l="l" t="t" r="r" b="b"/>
              <a:pathLst>
                <a:path w="1314528" h="854614">
                  <a:moveTo>
                    <a:pt x="0" y="0"/>
                  </a:moveTo>
                  <a:lnTo>
                    <a:pt x="1314528" y="0"/>
                  </a:lnTo>
                  <a:lnTo>
                    <a:pt x="1314528" y="854614"/>
                  </a:lnTo>
                  <a:lnTo>
                    <a:pt x="0" y="854614"/>
                  </a:lnTo>
                  <a:close/>
                </a:path>
              </a:pathLst>
            </a:custGeom>
            <a:solidFill>
              <a:srgbClr val="4C8F36"/>
            </a:solidFill>
          </p:spPr>
          <p:txBody>
            <a:bodyPr/>
            <a:lstStyle/>
            <a:p>
              <a:endParaRPr lang="en-IN"/>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22" name="Freeform 22"/>
          <p:cNvSpPr/>
          <p:nvPr/>
        </p:nvSpPr>
        <p:spPr>
          <a:xfrm>
            <a:off x="7279456" y="3334807"/>
            <a:ext cx="4534874" cy="2715396"/>
          </a:xfrm>
          <a:custGeom>
            <a:avLst/>
            <a:gdLst/>
            <a:ahLst/>
            <a:cxnLst/>
            <a:rect l="l" t="t" r="r" b="b"/>
            <a:pathLst>
              <a:path w="4534874" h="2715396">
                <a:moveTo>
                  <a:pt x="0" y="0"/>
                </a:moveTo>
                <a:lnTo>
                  <a:pt x="4534874" y="0"/>
                </a:lnTo>
                <a:lnTo>
                  <a:pt x="4534874" y="2715395"/>
                </a:lnTo>
                <a:lnTo>
                  <a:pt x="0" y="2715395"/>
                </a:lnTo>
                <a:lnTo>
                  <a:pt x="0" y="0"/>
                </a:lnTo>
                <a:close/>
              </a:path>
            </a:pathLst>
          </a:custGeom>
          <a:blipFill>
            <a:blip r:embed="rId7"/>
            <a:stretch>
              <a:fillRect l="-3295" r="-3295"/>
            </a:stretch>
          </a:blipFill>
        </p:spPr>
        <p:txBody>
          <a:bodyPr/>
          <a:lstStyle/>
          <a:p>
            <a:endParaRPr lang="en-IN"/>
          </a:p>
        </p:txBody>
      </p:sp>
      <p:sp>
        <p:nvSpPr>
          <p:cNvPr id="23" name="Freeform 23"/>
          <p:cNvSpPr/>
          <p:nvPr/>
        </p:nvSpPr>
        <p:spPr>
          <a:xfrm>
            <a:off x="12271256" y="7006023"/>
            <a:ext cx="4859867" cy="2858558"/>
          </a:xfrm>
          <a:custGeom>
            <a:avLst/>
            <a:gdLst/>
            <a:ahLst/>
            <a:cxnLst/>
            <a:rect l="l" t="t" r="r" b="b"/>
            <a:pathLst>
              <a:path w="4859867" h="2858558">
                <a:moveTo>
                  <a:pt x="0" y="0"/>
                </a:moveTo>
                <a:lnTo>
                  <a:pt x="4859866" y="0"/>
                </a:lnTo>
                <a:lnTo>
                  <a:pt x="4859866" y="2858559"/>
                </a:lnTo>
                <a:lnTo>
                  <a:pt x="0" y="2858559"/>
                </a:lnTo>
                <a:lnTo>
                  <a:pt x="0" y="0"/>
                </a:lnTo>
                <a:close/>
              </a:path>
            </a:pathLst>
          </a:custGeom>
          <a:blipFill>
            <a:blip r:embed="rId8"/>
            <a:stretch>
              <a:fillRect t="-12478" b="-13959"/>
            </a:stretch>
          </a:blipFill>
        </p:spPr>
        <p:txBody>
          <a:bodyPr/>
          <a:lstStyle/>
          <a:p>
            <a:endParaRPr lang="en-IN"/>
          </a:p>
        </p:txBody>
      </p:sp>
      <p:sp>
        <p:nvSpPr>
          <p:cNvPr id="24" name="TextBox 24"/>
          <p:cNvSpPr txBox="1"/>
          <p:nvPr/>
        </p:nvSpPr>
        <p:spPr>
          <a:xfrm>
            <a:off x="1216523" y="1543191"/>
            <a:ext cx="10607332" cy="1028436"/>
          </a:xfrm>
          <a:prstGeom prst="rect">
            <a:avLst/>
          </a:prstGeom>
        </p:spPr>
        <p:txBody>
          <a:bodyPr lIns="0" tIns="0" rIns="0" bIns="0" rtlCol="0" anchor="t">
            <a:spAutoFit/>
          </a:bodyPr>
          <a:lstStyle/>
          <a:p>
            <a:pPr>
              <a:lnSpc>
                <a:spcPts val="7955"/>
              </a:lnSpc>
            </a:pPr>
            <a:r>
              <a:rPr lang="en-US" sz="6917">
                <a:solidFill>
                  <a:srgbClr val="FFFFFF"/>
                </a:solidFill>
                <a:latin typeface="Roboto Bold"/>
              </a:rPr>
              <a:t>CAUSES OF ACID RAIN</a:t>
            </a:r>
          </a:p>
        </p:txBody>
      </p:sp>
      <p:sp>
        <p:nvSpPr>
          <p:cNvPr id="25" name="TextBox 25"/>
          <p:cNvSpPr txBox="1"/>
          <p:nvPr/>
        </p:nvSpPr>
        <p:spPr>
          <a:xfrm>
            <a:off x="1216523" y="4284133"/>
            <a:ext cx="5618880" cy="1145611"/>
          </a:xfrm>
          <a:prstGeom prst="rect">
            <a:avLst/>
          </a:prstGeom>
        </p:spPr>
        <p:txBody>
          <a:bodyPr lIns="0" tIns="0" rIns="0" bIns="0" rtlCol="0" anchor="t">
            <a:spAutoFit/>
          </a:bodyPr>
          <a:lstStyle/>
          <a:p>
            <a:pPr>
              <a:lnSpc>
                <a:spcPts val="4581"/>
              </a:lnSpc>
            </a:pPr>
            <a:r>
              <a:rPr lang="en-US" sz="3272">
                <a:solidFill>
                  <a:srgbClr val="FFFFFF"/>
                </a:solidFill>
                <a:latin typeface="Lora Italics"/>
              </a:rPr>
              <a:t>Volcano eruptions </a:t>
            </a:r>
          </a:p>
          <a:p>
            <a:pPr>
              <a:lnSpc>
                <a:spcPts val="4581"/>
              </a:lnSpc>
              <a:spcBef>
                <a:spcPct val="0"/>
              </a:spcBef>
            </a:pPr>
            <a:r>
              <a:rPr lang="en-US" sz="3272">
                <a:solidFill>
                  <a:srgbClr val="FFFFFF"/>
                </a:solidFill>
                <a:latin typeface="Lora Italics"/>
              </a:rPr>
              <a:t>Natural fire etc.</a:t>
            </a:r>
          </a:p>
        </p:txBody>
      </p:sp>
      <p:sp>
        <p:nvSpPr>
          <p:cNvPr id="26" name="TextBox 26"/>
          <p:cNvSpPr txBox="1"/>
          <p:nvPr/>
        </p:nvSpPr>
        <p:spPr>
          <a:xfrm>
            <a:off x="1216523" y="7057251"/>
            <a:ext cx="9995857" cy="1793876"/>
          </a:xfrm>
          <a:prstGeom prst="rect">
            <a:avLst/>
          </a:prstGeom>
        </p:spPr>
        <p:txBody>
          <a:bodyPr lIns="0" tIns="0" rIns="0" bIns="0" rtlCol="0" anchor="t">
            <a:spAutoFit/>
          </a:bodyPr>
          <a:lstStyle/>
          <a:p>
            <a:pPr>
              <a:lnSpc>
                <a:spcPts val="4759"/>
              </a:lnSpc>
              <a:spcBef>
                <a:spcPct val="0"/>
              </a:spcBef>
            </a:pPr>
            <a:r>
              <a:rPr lang="en-US" sz="3399" dirty="0">
                <a:solidFill>
                  <a:srgbClr val="FFFFFF"/>
                </a:solidFill>
                <a:latin typeface="Lora Italics"/>
              </a:rPr>
              <a:t>Burning fossils fuels, manufacturing, oil refineries, electricity generation and vehicles all release Sulphur and nitrogen dioxide in atmosphere. </a:t>
            </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7330167">
            <a:off x="17226655" y="9709424"/>
            <a:ext cx="1472602" cy="736301"/>
          </a:xfrm>
          <a:custGeom>
            <a:avLst/>
            <a:gdLst/>
            <a:ahLst/>
            <a:cxnLst/>
            <a:rect l="l" t="t" r="r" b="b"/>
            <a:pathLst>
              <a:path w="1472602" h="736301">
                <a:moveTo>
                  <a:pt x="0" y="0"/>
                </a:moveTo>
                <a:lnTo>
                  <a:pt x="1472602" y="0"/>
                </a:lnTo>
                <a:lnTo>
                  <a:pt x="1472602"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5" name="Group 5"/>
          <p:cNvGrpSpPr/>
          <p:nvPr/>
        </p:nvGrpSpPr>
        <p:grpSpPr>
          <a:xfrm>
            <a:off x="8413051" y="225643"/>
            <a:ext cx="494567" cy="49456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7" name="Group 7"/>
          <p:cNvGrpSpPr/>
          <p:nvPr/>
        </p:nvGrpSpPr>
        <p:grpSpPr>
          <a:xfrm>
            <a:off x="8776355" y="225643"/>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9" name="Group 9"/>
          <p:cNvGrpSpPr/>
          <p:nvPr/>
        </p:nvGrpSpPr>
        <p:grpSpPr>
          <a:xfrm>
            <a:off x="9144000" y="235168"/>
            <a:ext cx="494567" cy="49456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1" name="Group 11"/>
          <p:cNvGrpSpPr/>
          <p:nvPr/>
        </p:nvGrpSpPr>
        <p:grpSpPr>
          <a:xfrm>
            <a:off x="5027741" y="6778550"/>
            <a:ext cx="4106734" cy="2657290"/>
            <a:chOff x="0" y="0"/>
            <a:chExt cx="1081609" cy="699862"/>
          </a:xfrm>
        </p:grpSpPr>
        <p:sp>
          <p:nvSpPr>
            <p:cNvPr id="12" name="Freeform 12"/>
            <p:cNvSpPr/>
            <p:nvPr/>
          </p:nvSpPr>
          <p:spPr>
            <a:xfrm>
              <a:off x="0" y="0"/>
              <a:ext cx="1081609" cy="699862"/>
            </a:xfrm>
            <a:custGeom>
              <a:avLst/>
              <a:gdLst/>
              <a:ahLst/>
              <a:cxnLst/>
              <a:rect l="l" t="t" r="r" b="b"/>
              <a:pathLst>
                <a:path w="1081609" h="699862">
                  <a:moveTo>
                    <a:pt x="0" y="0"/>
                  </a:moveTo>
                  <a:lnTo>
                    <a:pt x="1081609" y="0"/>
                  </a:lnTo>
                  <a:lnTo>
                    <a:pt x="1081609" y="699862"/>
                  </a:lnTo>
                  <a:lnTo>
                    <a:pt x="0" y="699862"/>
                  </a:lnTo>
                  <a:close/>
                </a:path>
              </a:pathLst>
            </a:custGeom>
            <a:solidFill>
              <a:srgbClr val="4C8F36"/>
            </a:solidFill>
          </p:spPr>
          <p:txBody>
            <a:bodyPr/>
            <a:lstStyle/>
            <a:p>
              <a:endParaRPr lang="en-IN"/>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4" name="Freeform 14"/>
          <p:cNvSpPr/>
          <p:nvPr/>
        </p:nvSpPr>
        <p:spPr>
          <a:xfrm>
            <a:off x="5215085" y="6965540"/>
            <a:ext cx="3742477" cy="2255641"/>
          </a:xfrm>
          <a:custGeom>
            <a:avLst/>
            <a:gdLst/>
            <a:ahLst/>
            <a:cxnLst/>
            <a:rect l="l" t="t" r="r" b="b"/>
            <a:pathLst>
              <a:path w="3742477" h="2255641">
                <a:moveTo>
                  <a:pt x="0" y="0"/>
                </a:moveTo>
                <a:lnTo>
                  <a:pt x="3742477" y="0"/>
                </a:lnTo>
                <a:lnTo>
                  <a:pt x="3742477" y="2255641"/>
                </a:lnTo>
                <a:lnTo>
                  <a:pt x="0" y="2255641"/>
                </a:lnTo>
                <a:lnTo>
                  <a:pt x="0" y="0"/>
                </a:lnTo>
                <a:close/>
              </a:path>
            </a:pathLst>
          </a:custGeom>
          <a:blipFill>
            <a:blip r:embed="rId8"/>
            <a:stretch>
              <a:fillRect t="-13804" b="-8851"/>
            </a:stretch>
          </a:blipFill>
        </p:spPr>
        <p:txBody>
          <a:bodyPr/>
          <a:lstStyle/>
          <a:p>
            <a:endParaRPr lang="en-IN"/>
          </a:p>
        </p:txBody>
      </p:sp>
      <p:grpSp>
        <p:nvGrpSpPr>
          <p:cNvPr id="15" name="Group 15"/>
          <p:cNvGrpSpPr/>
          <p:nvPr/>
        </p:nvGrpSpPr>
        <p:grpSpPr>
          <a:xfrm>
            <a:off x="456082" y="6764716"/>
            <a:ext cx="4284404" cy="2657290"/>
            <a:chOff x="0" y="0"/>
            <a:chExt cx="1128403" cy="699862"/>
          </a:xfrm>
        </p:grpSpPr>
        <p:sp>
          <p:nvSpPr>
            <p:cNvPr id="16" name="Freeform 16"/>
            <p:cNvSpPr/>
            <p:nvPr/>
          </p:nvSpPr>
          <p:spPr>
            <a:xfrm>
              <a:off x="0" y="0"/>
              <a:ext cx="1128403" cy="699862"/>
            </a:xfrm>
            <a:custGeom>
              <a:avLst/>
              <a:gdLst/>
              <a:ahLst/>
              <a:cxnLst/>
              <a:rect l="l" t="t" r="r" b="b"/>
              <a:pathLst>
                <a:path w="1128403" h="699862">
                  <a:moveTo>
                    <a:pt x="0" y="0"/>
                  </a:moveTo>
                  <a:lnTo>
                    <a:pt x="1128403" y="0"/>
                  </a:lnTo>
                  <a:lnTo>
                    <a:pt x="1128403" y="699862"/>
                  </a:lnTo>
                  <a:lnTo>
                    <a:pt x="0" y="699862"/>
                  </a:lnTo>
                  <a:close/>
                </a:path>
              </a:pathLst>
            </a:custGeom>
            <a:solidFill>
              <a:srgbClr val="4C8F36"/>
            </a:solidFill>
          </p:spPr>
          <p:txBody>
            <a:bodyPr/>
            <a:lstStyle/>
            <a:p>
              <a:endParaRPr lang="en-IN"/>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8" name="Freeform 18"/>
          <p:cNvSpPr/>
          <p:nvPr/>
        </p:nvSpPr>
        <p:spPr>
          <a:xfrm>
            <a:off x="647190" y="6943532"/>
            <a:ext cx="3887218" cy="2255641"/>
          </a:xfrm>
          <a:custGeom>
            <a:avLst/>
            <a:gdLst/>
            <a:ahLst/>
            <a:cxnLst/>
            <a:rect l="l" t="t" r="r" b="b"/>
            <a:pathLst>
              <a:path w="3887218" h="2255641">
                <a:moveTo>
                  <a:pt x="0" y="0"/>
                </a:moveTo>
                <a:lnTo>
                  <a:pt x="3887219" y="0"/>
                </a:lnTo>
                <a:lnTo>
                  <a:pt x="3887219" y="2255641"/>
                </a:lnTo>
                <a:lnTo>
                  <a:pt x="0" y="2255641"/>
                </a:lnTo>
                <a:lnTo>
                  <a:pt x="0" y="0"/>
                </a:lnTo>
                <a:close/>
              </a:path>
            </a:pathLst>
          </a:custGeom>
          <a:blipFill>
            <a:blip r:embed="rId9"/>
            <a:stretch>
              <a:fillRect l="-1844" r="-4356"/>
            </a:stretch>
          </a:blipFill>
        </p:spPr>
        <p:txBody>
          <a:bodyPr/>
          <a:lstStyle/>
          <a:p>
            <a:endParaRPr lang="en-IN"/>
          </a:p>
        </p:txBody>
      </p:sp>
      <p:grpSp>
        <p:nvGrpSpPr>
          <p:cNvPr id="19" name="Group 19"/>
          <p:cNvGrpSpPr/>
          <p:nvPr/>
        </p:nvGrpSpPr>
        <p:grpSpPr>
          <a:xfrm>
            <a:off x="13717475" y="6778550"/>
            <a:ext cx="4284404" cy="2657290"/>
            <a:chOff x="0" y="0"/>
            <a:chExt cx="1128403" cy="699862"/>
          </a:xfrm>
        </p:grpSpPr>
        <p:sp>
          <p:nvSpPr>
            <p:cNvPr id="20" name="Freeform 20"/>
            <p:cNvSpPr/>
            <p:nvPr/>
          </p:nvSpPr>
          <p:spPr>
            <a:xfrm>
              <a:off x="0" y="0"/>
              <a:ext cx="1128403" cy="699862"/>
            </a:xfrm>
            <a:custGeom>
              <a:avLst/>
              <a:gdLst/>
              <a:ahLst/>
              <a:cxnLst/>
              <a:rect l="l" t="t" r="r" b="b"/>
              <a:pathLst>
                <a:path w="1128403" h="699862">
                  <a:moveTo>
                    <a:pt x="0" y="0"/>
                  </a:moveTo>
                  <a:lnTo>
                    <a:pt x="1128403" y="0"/>
                  </a:lnTo>
                  <a:lnTo>
                    <a:pt x="1128403" y="699862"/>
                  </a:lnTo>
                  <a:lnTo>
                    <a:pt x="0" y="699862"/>
                  </a:lnTo>
                  <a:close/>
                </a:path>
              </a:pathLst>
            </a:custGeom>
            <a:solidFill>
              <a:srgbClr val="4C8F36"/>
            </a:solidFill>
          </p:spPr>
          <p:txBody>
            <a:bodyPr/>
            <a:lstStyle/>
            <a:p>
              <a:endParaRPr lang="en-IN"/>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22" name="Freeform 22"/>
          <p:cNvSpPr/>
          <p:nvPr/>
        </p:nvSpPr>
        <p:spPr>
          <a:xfrm>
            <a:off x="13920389" y="6927859"/>
            <a:ext cx="3897626" cy="2358671"/>
          </a:xfrm>
          <a:custGeom>
            <a:avLst/>
            <a:gdLst/>
            <a:ahLst/>
            <a:cxnLst/>
            <a:rect l="l" t="t" r="r" b="b"/>
            <a:pathLst>
              <a:path w="3897626" h="2358671">
                <a:moveTo>
                  <a:pt x="0" y="0"/>
                </a:moveTo>
                <a:lnTo>
                  <a:pt x="3897626" y="0"/>
                </a:lnTo>
                <a:lnTo>
                  <a:pt x="3897626" y="2358671"/>
                </a:lnTo>
                <a:lnTo>
                  <a:pt x="0" y="2358671"/>
                </a:lnTo>
                <a:lnTo>
                  <a:pt x="0" y="0"/>
                </a:lnTo>
                <a:close/>
              </a:path>
            </a:pathLst>
          </a:custGeom>
          <a:blipFill>
            <a:blip r:embed="rId10"/>
            <a:stretch>
              <a:fillRect l="-8477" r="-8477"/>
            </a:stretch>
          </a:blipFill>
        </p:spPr>
        <p:txBody>
          <a:bodyPr/>
          <a:lstStyle/>
          <a:p>
            <a:endParaRPr lang="en-IN"/>
          </a:p>
        </p:txBody>
      </p:sp>
      <p:grpSp>
        <p:nvGrpSpPr>
          <p:cNvPr id="23" name="Group 23"/>
          <p:cNvGrpSpPr/>
          <p:nvPr/>
        </p:nvGrpSpPr>
        <p:grpSpPr>
          <a:xfrm>
            <a:off x="9451211" y="6764716"/>
            <a:ext cx="4051571" cy="2657290"/>
            <a:chOff x="0" y="0"/>
            <a:chExt cx="1067080" cy="699862"/>
          </a:xfrm>
        </p:grpSpPr>
        <p:sp>
          <p:nvSpPr>
            <p:cNvPr id="24" name="Freeform 24"/>
            <p:cNvSpPr/>
            <p:nvPr/>
          </p:nvSpPr>
          <p:spPr>
            <a:xfrm>
              <a:off x="0" y="0"/>
              <a:ext cx="1067080" cy="699862"/>
            </a:xfrm>
            <a:custGeom>
              <a:avLst/>
              <a:gdLst/>
              <a:ahLst/>
              <a:cxnLst/>
              <a:rect l="l" t="t" r="r" b="b"/>
              <a:pathLst>
                <a:path w="1067080" h="699862">
                  <a:moveTo>
                    <a:pt x="0" y="0"/>
                  </a:moveTo>
                  <a:lnTo>
                    <a:pt x="1067080" y="0"/>
                  </a:lnTo>
                  <a:lnTo>
                    <a:pt x="1067080" y="699862"/>
                  </a:lnTo>
                  <a:lnTo>
                    <a:pt x="0" y="699862"/>
                  </a:lnTo>
                  <a:close/>
                </a:path>
              </a:pathLst>
            </a:custGeom>
            <a:solidFill>
              <a:srgbClr val="4C8F36"/>
            </a:solidFill>
          </p:spPr>
          <p:txBody>
            <a:bodyPr/>
            <a:lstStyle/>
            <a:p>
              <a:endParaRPr lang="en-IN"/>
            </a:p>
          </p:txBody>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26" name="Freeform 26"/>
          <p:cNvSpPr/>
          <p:nvPr/>
        </p:nvSpPr>
        <p:spPr>
          <a:xfrm>
            <a:off x="9669774" y="6927859"/>
            <a:ext cx="3614445" cy="2358671"/>
          </a:xfrm>
          <a:custGeom>
            <a:avLst/>
            <a:gdLst/>
            <a:ahLst/>
            <a:cxnLst/>
            <a:rect l="l" t="t" r="r" b="b"/>
            <a:pathLst>
              <a:path w="3614445" h="2358671">
                <a:moveTo>
                  <a:pt x="0" y="0"/>
                </a:moveTo>
                <a:lnTo>
                  <a:pt x="3614445" y="0"/>
                </a:lnTo>
                <a:lnTo>
                  <a:pt x="3614445" y="2358671"/>
                </a:lnTo>
                <a:lnTo>
                  <a:pt x="0" y="2358671"/>
                </a:lnTo>
                <a:lnTo>
                  <a:pt x="0" y="0"/>
                </a:lnTo>
                <a:close/>
              </a:path>
            </a:pathLst>
          </a:custGeom>
          <a:blipFill>
            <a:blip r:embed="rId11"/>
            <a:stretch>
              <a:fillRect/>
            </a:stretch>
          </a:blipFill>
        </p:spPr>
        <p:txBody>
          <a:bodyPr/>
          <a:lstStyle/>
          <a:p>
            <a:endParaRPr lang="en-IN"/>
          </a:p>
        </p:txBody>
      </p:sp>
      <p:sp>
        <p:nvSpPr>
          <p:cNvPr id="27" name="TextBox 27"/>
          <p:cNvSpPr txBox="1"/>
          <p:nvPr/>
        </p:nvSpPr>
        <p:spPr>
          <a:xfrm>
            <a:off x="4578349" y="1400746"/>
            <a:ext cx="8658538" cy="965200"/>
          </a:xfrm>
          <a:prstGeom prst="rect">
            <a:avLst/>
          </a:prstGeom>
        </p:spPr>
        <p:txBody>
          <a:bodyPr lIns="0" tIns="0" rIns="0" bIns="0" rtlCol="0" anchor="t">
            <a:spAutoFit/>
          </a:bodyPr>
          <a:lstStyle/>
          <a:p>
            <a:pPr>
              <a:lnSpc>
                <a:spcPts val="7474"/>
              </a:lnSpc>
            </a:pPr>
            <a:r>
              <a:rPr lang="en-US" sz="6499" dirty="0">
                <a:solidFill>
                  <a:srgbClr val="FFFFFF"/>
                </a:solidFill>
                <a:latin typeface="Roboto Bold"/>
              </a:rPr>
              <a:t>EFFECT OF ACID RAIN</a:t>
            </a:r>
          </a:p>
        </p:txBody>
      </p:sp>
      <p:sp>
        <p:nvSpPr>
          <p:cNvPr id="28" name="TextBox 28"/>
          <p:cNvSpPr txBox="1"/>
          <p:nvPr/>
        </p:nvSpPr>
        <p:spPr>
          <a:xfrm>
            <a:off x="10043484" y="3086100"/>
            <a:ext cx="2319951" cy="430037"/>
          </a:xfrm>
          <a:prstGeom prst="rect">
            <a:avLst/>
          </a:prstGeom>
        </p:spPr>
        <p:txBody>
          <a:bodyPr lIns="0" tIns="0" rIns="0" bIns="0" rtlCol="0" anchor="t">
            <a:spAutoFit/>
          </a:bodyPr>
          <a:lstStyle/>
          <a:p>
            <a:pPr>
              <a:lnSpc>
                <a:spcPts val="3597"/>
              </a:lnSpc>
              <a:spcBef>
                <a:spcPct val="0"/>
              </a:spcBef>
            </a:pPr>
            <a:r>
              <a:rPr lang="en-US" sz="2569" dirty="0">
                <a:solidFill>
                  <a:srgbClr val="FFFFFF"/>
                </a:solidFill>
                <a:latin typeface="League Spartan"/>
              </a:rPr>
              <a:t>forest</a:t>
            </a:r>
          </a:p>
        </p:txBody>
      </p:sp>
      <p:sp>
        <p:nvSpPr>
          <p:cNvPr id="29" name="TextBox 29"/>
          <p:cNvSpPr txBox="1"/>
          <p:nvPr/>
        </p:nvSpPr>
        <p:spPr>
          <a:xfrm>
            <a:off x="5643941" y="3162300"/>
            <a:ext cx="3250671" cy="445122"/>
          </a:xfrm>
          <a:prstGeom prst="rect">
            <a:avLst/>
          </a:prstGeom>
        </p:spPr>
        <p:txBody>
          <a:bodyPr wrap="square" lIns="0" tIns="0" rIns="0" bIns="0" rtlCol="0" anchor="t">
            <a:spAutoFit/>
          </a:bodyPr>
          <a:lstStyle/>
          <a:p>
            <a:pPr>
              <a:lnSpc>
                <a:spcPts val="3597"/>
              </a:lnSpc>
              <a:spcBef>
                <a:spcPct val="0"/>
              </a:spcBef>
            </a:pPr>
            <a:r>
              <a:rPr lang="en-US" sz="2569" dirty="0">
                <a:solidFill>
                  <a:srgbClr val="FFFFFF"/>
                </a:solidFill>
                <a:latin typeface="League Spartan"/>
              </a:rPr>
              <a:t>Building  material </a:t>
            </a:r>
          </a:p>
        </p:txBody>
      </p:sp>
      <p:sp>
        <p:nvSpPr>
          <p:cNvPr id="30" name="TextBox 30"/>
          <p:cNvSpPr txBox="1"/>
          <p:nvPr/>
        </p:nvSpPr>
        <p:spPr>
          <a:xfrm>
            <a:off x="914479" y="3950174"/>
            <a:ext cx="3887218" cy="1418850"/>
          </a:xfrm>
          <a:prstGeom prst="rect">
            <a:avLst/>
          </a:prstGeom>
        </p:spPr>
        <p:txBody>
          <a:bodyPr wrap="square" lIns="0" tIns="0" rIns="0" bIns="0" rtlCol="0" anchor="t">
            <a:spAutoFit/>
          </a:bodyPr>
          <a:lstStyle/>
          <a:p>
            <a:pPr>
              <a:lnSpc>
                <a:spcPts val="3751"/>
              </a:lnSpc>
            </a:pPr>
            <a:r>
              <a:rPr lang="en-US" sz="2800" dirty="0">
                <a:solidFill>
                  <a:srgbClr val="D9D9D9"/>
                </a:solidFill>
                <a:latin typeface="Kollektif" panose="020B0604020202020204" charset="0"/>
              </a:rPr>
              <a:t>Ocean acidification</a:t>
            </a:r>
            <a:endParaRPr lang="en-US" sz="2679" dirty="0">
              <a:solidFill>
                <a:srgbClr val="FFFFFF"/>
              </a:solidFill>
              <a:latin typeface="Kollektif" panose="020B0604020202020204" charset="0"/>
            </a:endParaRPr>
          </a:p>
          <a:p>
            <a:pPr>
              <a:lnSpc>
                <a:spcPts val="3751"/>
              </a:lnSpc>
            </a:pPr>
            <a:r>
              <a:rPr lang="en-US" sz="2679" dirty="0">
                <a:solidFill>
                  <a:srgbClr val="FFFFFF"/>
                </a:solidFill>
                <a:latin typeface="Kollektif"/>
              </a:rPr>
              <a:t>Destroy aquatic life- forms </a:t>
            </a:r>
          </a:p>
        </p:txBody>
      </p:sp>
      <p:sp>
        <p:nvSpPr>
          <p:cNvPr id="31" name="TextBox 31"/>
          <p:cNvSpPr txBox="1"/>
          <p:nvPr/>
        </p:nvSpPr>
        <p:spPr>
          <a:xfrm>
            <a:off x="456082" y="3048880"/>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01.</a:t>
            </a:r>
          </a:p>
        </p:txBody>
      </p:sp>
      <p:sp>
        <p:nvSpPr>
          <p:cNvPr id="32" name="TextBox 32"/>
          <p:cNvSpPr txBox="1"/>
          <p:nvPr/>
        </p:nvSpPr>
        <p:spPr>
          <a:xfrm>
            <a:off x="4889766" y="3077455"/>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02.</a:t>
            </a:r>
          </a:p>
        </p:txBody>
      </p:sp>
      <p:sp>
        <p:nvSpPr>
          <p:cNvPr id="33" name="TextBox 33"/>
          <p:cNvSpPr txBox="1"/>
          <p:nvPr/>
        </p:nvSpPr>
        <p:spPr>
          <a:xfrm>
            <a:off x="9304400" y="2970282"/>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03.</a:t>
            </a:r>
          </a:p>
        </p:txBody>
      </p:sp>
      <p:sp>
        <p:nvSpPr>
          <p:cNvPr id="34" name="TextBox 34"/>
          <p:cNvSpPr txBox="1"/>
          <p:nvPr/>
        </p:nvSpPr>
        <p:spPr>
          <a:xfrm>
            <a:off x="9193446" y="3803500"/>
            <a:ext cx="4309335" cy="2003567"/>
          </a:xfrm>
          <a:prstGeom prst="rect">
            <a:avLst/>
          </a:prstGeom>
        </p:spPr>
        <p:txBody>
          <a:bodyPr lIns="0" tIns="0" rIns="0" bIns="0" rtlCol="0" anchor="t">
            <a:spAutoFit/>
          </a:bodyPr>
          <a:lstStyle/>
          <a:p>
            <a:pPr>
              <a:lnSpc>
                <a:spcPts val="4017"/>
              </a:lnSpc>
            </a:pPr>
            <a:r>
              <a:rPr lang="en-US" sz="2869">
                <a:solidFill>
                  <a:srgbClr val="FFFFFF"/>
                </a:solidFill>
                <a:latin typeface="Source Sans Pro"/>
              </a:rPr>
              <a:t>Increases acidity in soil</a:t>
            </a:r>
          </a:p>
          <a:p>
            <a:pPr>
              <a:lnSpc>
                <a:spcPts val="4017"/>
              </a:lnSpc>
            </a:pPr>
            <a:r>
              <a:rPr lang="en-US" sz="2869">
                <a:solidFill>
                  <a:srgbClr val="FFFFFF"/>
                </a:solidFill>
                <a:latin typeface="Source Sans Pro"/>
              </a:rPr>
              <a:t>leeches nutrients from soil</a:t>
            </a:r>
          </a:p>
          <a:p>
            <a:pPr>
              <a:lnSpc>
                <a:spcPts val="4017"/>
              </a:lnSpc>
            </a:pPr>
            <a:r>
              <a:rPr lang="en-US" sz="2869">
                <a:solidFill>
                  <a:srgbClr val="FFFFFF"/>
                </a:solidFill>
                <a:latin typeface="Source Sans Pro"/>
              </a:rPr>
              <a:t>Slowing plants growth</a:t>
            </a:r>
          </a:p>
          <a:p>
            <a:pPr>
              <a:lnSpc>
                <a:spcPts val="4017"/>
              </a:lnSpc>
              <a:spcBef>
                <a:spcPct val="0"/>
              </a:spcBef>
            </a:pPr>
            <a:r>
              <a:rPr lang="en-US" sz="2869">
                <a:solidFill>
                  <a:srgbClr val="FFFFFF"/>
                </a:solidFill>
                <a:latin typeface="Source Sans Pro"/>
              </a:rPr>
              <a:t>Destroy trees</a:t>
            </a:r>
          </a:p>
        </p:txBody>
      </p:sp>
      <p:sp>
        <p:nvSpPr>
          <p:cNvPr id="35" name="TextBox 35"/>
          <p:cNvSpPr txBox="1"/>
          <p:nvPr/>
        </p:nvSpPr>
        <p:spPr>
          <a:xfrm>
            <a:off x="5535811" y="3962119"/>
            <a:ext cx="3697011" cy="1543827"/>
          </a:xfrm>
          <a:prstGeom prst="rect">
            <a:avLst/>
          </a:prstGeom>
        </p:spPr>
        <p:txBody>
          <a:bodyPr lIns="0" tIns="0" rIns="0" bIns="0" rtlCol="0" anchor="t">
            <a:spAutoFit/>
          </a:bodyPr>
          <a:lstStyle/>
          <a:p>
            <a:pPr>
              <a:lnSpc>
                <a:spcPts val="4157"/>
              </a:lnSpc>
            </a:pPr>
            <a:r>
              <a:rPr lang="en-US" sz="2969">
                <a:solidFill>
                  <a:srgbClr val="FFFFFF"/>
                </a:solidFill>
                <a:latin typeface="Source Sans Pro"/>
              </a:rPr>
              <a:t>Ruin building </a:t>
            </a:r>
          </a:p>
          <a:p>
            <a:pPr>
              <a:lnSpc>
                <a:spcPts val="4157"/>
              </a:lnSpc>
            </a:pPr>
            <a:r>
              <a:rPr lang="en-US" sz="2969">
                <a:solidFill>
                  <a:srgbClr val="FFFFFF"/>
                </a:solidFill>
                <a:latin typeface="Source Sans Pro"/>
              </a:rPr>
              <a:t>Steel of bridges</a:t>
            </a:r>
          </a:p>
          <a:p>
            <a:pPr>
              <a:lnSpc>
                <a:spcPts val="4157"/>
              </a:lnSpc>
              <a:spcBef>
                <a:spcPct val="0"/>
              </a:spcBef>
            </a:pPr>
            <a:r>
              <a:rPr lang="en-US" sz="2969">
                <a:solidFill>
                  <a:srgbClr val="FFFFFF"/>
                </a:solidFill>
                <a:latin typeface="Source Sans Pro"/>
              </a:rPr>
              <a:t>statues</a:t>
            </a:r>
          </a:p>
        </p:txBody>
      </p:sp>
      <p:sp>
        <p:nvSpPr>
          <p:cNvPr id="36" name="TextBox 36"/>
          <p:cNvSpPr txBox="1"/>
          <p:nvPr/>
        </p:nvSpPr>
        <p:spPr>
          <a:xfrm>
            <a:off x="14336082" y="3086100"/>
            <a:ext cx="2319951" cy="446547"/>
          </a:xfrm>
          <a:prstGeom prst="rect">
            <a:avLst/>
          </a:prstGeom>
        </p:spPr>
        <p:txBody>
          <a:bodyPr lIns="0" tIns="0" rIns="0" bIns="0" rtlCol="0" anchor="t">
            <a:spAutoFit/>
          </a:bodyPr>
          <a:lstStyle/>
          <a:p>
            <a:pPr>
              <a:lnSpc>
                <a:spcPts val="3737"/>
              </a:lnSpc>
              <a:spcBef>
                <a:spcPct val="0"/>
              </a:spcBef>
            </a:pPr>
            <a:r>
              <a:rPr lang="en-US" sz="2669" dirty="0">
                <a:solidFill>
                  <a:srgbClr val="FFFFFF"/>
                </a:solidFill>
                <a:latin typeface="League Spartan"/>
              </a:rPr>
              <a:t>Human</a:t>
            </a:r>
          </a:p>
        </p:txBody>
      </p:sp>
      <p:sp>
        <p:nvSpPr>
          <p:cNvPr id="37" name="TextBox 37"/>
          <p:cNvSpPr txBox="1"/>
          <p:nvPr/>
        </p:nvSpPr>
        <p:spPr>
          <a:xfrm>
            <a:off x="13512307" y="3008382"/>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04.</a:t>
            </a:r>
          </a:p>
        </p:txBody>
      </p:sp>
      <p:sp>
        <p:nvSpPr>
          <p:cNvPr id="38" name="TextBox 38"/>
          <p:cNvSpPr txBox="1"/>
          <p:nvPr/>
        </p:nvSpPr>
        <p:spPr>
          <a:xfrm>
            <a:off x="14087372" y="3768821"/>
            <a:ext cx="3697011" cy="1067600"/>
          </a:xfrm>
          <a:prstGeom prst="rect">
            <a:avLst/>
          </a:prstGeom>
        </p:spPr>
        <p:txBody>
          <a:bodyPr lIns="0" tIns="0" rIns="0" bIns="0" rtlCol="0" anchor="t">
            <a:spAutoFit/>
          </a:bodyPr>
          <a:lstStyle/>
          <a:p>
            <a:pPr>
              <a:lnSpc>
                <a:spcPts val="4297"/>
              </a:lnSpc>
            </a:pPr>
            <a:r>
              <a:rPr lang="en-US" sz="3069" dirty="0">
                <a:solidFill>
                  <a:srgbClr val="FFFFFF"/>
                </a:solidFill>
                <a:latin typeface="Source Sans Pro"/>
              </a:rPr>
              <a:t>Skin cancer</a:t>
            </a:r>
          </a:p>
          <a:p>
            <a:pPr>
              <a:lnSpc>
                <a:spcPts val="4297"/>
              </a:lnSpc>
              <a:spcBef>
                <a:spcPct val="0"/>
              </a:spcBef>
            </a:pPr>
            <a:r>
              <a:rPr lang="en-US" sz="3069" dirty="0">
                <a:solidFill>
                  <a:srgbClr val="FFFFFF"/>
                </a:solidFill>
                <a:latin typeface="Source Sans Pro"/>
              </a:rPr>
              <a:t>Respiratory diseases </a:t>
            </a:r>
          </a:p>
        </p:txBody>
      </p:sp>
      <p:sp>
        <p:nvSpPr>
          <p:cNvPr id="39" name="TextBox 39"/>
          <p:cNvSpPr txBox="1"/>
          <p:nvPr/>
        </p:nvSpPr>
        <p:spPr>
          <a:xfrm>
            <a:off x="1262549" y="3241778"/>
            <a:ext cx="2319951" cy="430037"/>
          </a:xfrm>
          <a:prstGeom prst="rect">
            <a:avLst/>
          </a:prstGeom>
        </p:spPr>
        <p:txBody>
          <a:bodyPr lIns="0" tIns="0" rIns="0" bIns="0" rtlCol="0" anchor="t">
            <a:spAutoFit/>
          </a:bodyPr>
          <a:lstStyle/>
          <a:p>
            <a:pPr>
              <a:lnSpc>
                <a:spcPts val="3597"/>
              </a:lnSpc>
              <a:spcBef>
                <a:spcPct val="0"/>
              </a:spcBef>
            </a:pPr>
            <a:r>
              <a:rPr lang="en-US" sz="2569">
                <a:solidFill>
                  <a:srgbClr val="FFFFFF"/>
                </a:solidFill>
                <a:latin typeface="League Spartan"/>
              </a:rPr>
              <a:t>Oceans</a:t>
            </a:r>
          </a:p>
        </p:txBody>
      </p:sp>
    </p:spTree>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en-IN"/>
          </a:p>
        </p:txBody>
      </p:sp>
      <p:grpSp>
        <p:nvGrpSpPr>
          <p:cNvPr id="3" name="Group 3"/>
          <p:cNvGrpSpPr/>
          <p:nvPr/>
        </p:nvGrpSpPr>
        <p:grpSpPr>
          <a:xfrm>
            <a:off x="778244" y="758311"/>
            <a:ext cx="16845812" cy="9288404"/>
            <a:chOff x="0" y="0"/>
            <a:chExt cx="3917691" cy="2160127"/>
          </a:xfrm>
        </p:grpSpPr>
        <p:sp>
          <p:nvSpPr>
            <p:cNvPr id="4" name="Freeform 4"/>
            <p:cNvSpPr/>
            <p:nvPr/>
          </p:nvSpPr>
          <p:spPr>
            <a:xfrm>
              <a:off x="0" y="0"/>
              <a:ext cx="3917691" cy="2160127"/>
            </a:xfrm>
            <a:custGeom>
              <a:avLst/>
              <a:gdLst/>
              <a:ahLst/>
              <a:cxnLst/>
              <a:rect l="l" t="t" r="r" b="b"/>
              <a:pathLst>
                <a:path w="3917691" h="2160127">
                  <a:moveTo>
                    <a:pt x="0" y="0"/>
                  </a:moveTo>
                  <a:lnTo>
                    <a:pt x="3917691" y="0"/>
                  </a:lnTo>
                  <a:lnTo>
                    <a:pt x="3917691" y="2160127"/>
                  </a:lnTo>
                  <a:lnTo>
                    <a:pt x="0" y="2160127"/>
                  </a:lnTo>
                  <a:close/>
                </a:path>
              </a:pathLst>
            </a:custGeom>
            <a:solidFill>
              <a:srgbClr val="1E2C25">
                <a:alpha val="51765"/>
              </a:srgbClr>
            </a:solidFill>
          </p:spPr>
          <p:txBody>
            <a:bodyPr/>
            <a:lstStyle/>
            <a:p>
              <a:endParaRPr lang="en-IN" dirty="0"/>
            </a:p>
          </p:txBody>
        </p:sp>
      </p:grpSp>
      <p:grpSp>
        <p:nvGrpSpPr>
          <p:cNvPr id="5" name="Group 5"/>
          <p:cNvGrpSpPr/>
          <p:nvPr/>
        </p:nvGrpSpPr>
        <p:grpSpPr>
          <a:xfrm>
            <a:off x="3194130" y="6635178"/>
            <a:ext cx="4669411" cy="3411537"/>
            <a:chOff x="0" y="0"/>
            <a:chExt cx="1229804" cy="898512"/>
          </a:xfrm>
        </p:grpSpPr>
        <p:sp>
          <p:nvSpPr>
            <p:cNvPr id="6" name="Freeform 6"/>
            <p:cNvSpPr/>
            <p:nvPr/>
          </p:nvSpPr>
          <p:spPr>
            <a:xfrm>
              <a:off x="0" y="0"/>
              <a:ext cx="1229804" cy="898512"/>
            </a:xfrm>
            <a:custGeom>
              <a:avLst/>
              <a:gdLst/>
              <a:ahLst/>
              <a:cxnLst/>
              <a:rect l="l" t="t" r="r" b="b"/>
              <a:pathLst>
                <a:path w="1229804" h="898512">
                  <a:moveTo>
                    <a:pt x="0" y="0"/>
                  </a:moveTo>
                  <a:lnTo>
                    <a:pt x="1229804" y="0"/>
                  </a:lnTo>
                  <a:lnTo>
                    <a:pt x="1229804" y="898512"/>
                  </a:lnTo>
                  <a:lnTo>
                    <a:pt x="0" y="898512"/>
                  </a:lnTo>
                  <a:close/>
                </a:path>
              </a:pathLst>
            </a:custGeom>
            <a:solidFill>
              <a:srgbClr val="4C8F36"/>
            </a:solidFill>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grpSp>
        <p:nvGrpSpPr>
          <p:cNvPr id="8" name="Group 8"/>
          <p:cNvGrpSpPr/>
          <p:nvPr/>
        </p:nvGrpSpPr>
        <p:grpSpPr>
          <a:xfrm>
            <a:off x="-787724" y="7164728"/>
            <a:ext cx="4033217" cy="403321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10" name="Group 10"/>
          <p:cNvGrpSpPr/>
          <p:nvPr/>
        </p:nvGrpSpPr>
        <p:grpSpPr>
          <a:xfrm>
            <a:off x="15103395" y="-987909"/>
            <a:ext cx="4033217" cy="403321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12" name="Group 12"/>
          <p:cNvGrpSpPr/>
          <p:nvPr/>
        </p:nvGrpSpPr>
        <p:grpSpPr>
          <a:xfrm>
            <a:off x="14876763" y="1817931"/>
            <a:ext cx="1593306" cy="1593306"/>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14" name="Group 14"/>
          <p:cNvGrpSpPr/>
          <p:nvPr/>
        </p:nvGrpSpPr>
        <p:grpSpPr>
          <a:xfrm rot="-4760359">
            <a:off x="339143" y="7333904"/>
            <a:ext cx="1593306" cy="1593306"/>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sp>
        <p:nvSpPr>
          <p:cNvPr id="16" name="Freeform 16"/>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Freeform 17"/>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8" name="Freeform 18"/>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19" name="Group 19"/>
          <p:cNvGrpSpPr/>
          <p:nvPr/>
        </p:nvGrpSpPr>
        <p:grpSpPr>
          <a:xfrm>
            <a:off x="8326315" y="345969"/>
            <a:ext cx="494567" cy="49456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21" name="Group 21"/>
          <p:cNvGrpSpPr/>
          <p:nvPr/>
        </p:nvGrpSpPr>
        <p:grpSpPr>
          <a:xfrm>
            <a:off x="8649433" y="327560"/>
            <a:ext cx="494567" cy="49456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23" name="Group 23"/>
          <p:cNvGrpSpPr/>
          <p:nvPr/>
        </p:nvGrpSpPr>
        <p:grpSpPr>
          <a:xfrm>
            <a:off x="8967213" y="327560"/>
            <a:ext cx="494567" cy="494567"/>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sp>
        <p:nvSpPr>
          <p:cNvPr id="25" name="Freeform 25"/>
          <p:cNvSpPr/>
          <p:nvPr/>
        </p:nvSpPr>
        <p:spPr>
          <a:xfrm>
            <a:off x="3411237" y="6703312"/>
            <a:ext cx="4244016" cy="3252712"/>
          </a:xfrm>
          <a:custGeom>
            <a:avLst/>
            <a:gdLst/>
            <a:ahLst/>
            <a:cxnLst/>
            <a:rect l="l" t="t" r="r" b="b"/>
            <a:pathLst>
              <a:path w="4244016" h="3252712">
                <a:moveTo>
                  <a:pt x="0" y="0"/>
                </a:moveTo>
                <a:lnTo>
                  <a:pt x="4244016" y="0"/>
                </a:lnTo>
                <a:lnTo>
                  <a:pt x="4244016" y="3252712"/>
                </a:lnTo>
                <a:lnTo>
                  <a:pt x="0" y="3252712"/>
                </a:lnTo>
                <a:lnTo>
                  <a:pt x="0" y="0"/>
                </a:lnTo>
                <a:close/>
              </a:path>
            </a:pathLst>
          </a:custGeom>
          <a:blipFill>
            <a:blip r:embed="rId9"/>
            <a:stretch>
              <a:fillRect t="-2525" b="-2525"/>
            </a:stretch>
          </a:blipFill>
        </p:spPr>
        <p:txBody>
          <a:bodyPr/>
          <a:lstStyle/>
          <a:p>
            <a:endParaRPr lang="en-IN"/>
          </a:p>
        </p:txBody>
      </p:sp>
      <p:grpSp>
        <p:nvGrpSpPr>
          <p:cNvPr id="26" name="Group 26"/>
          <p:cNvGrpSpPr/>
          <p:nvPr/>
        </p:nvGrpSpPr>
        <p:grpSpPr>
          <a:xfrm>
            <a:off x="11000066" y="6635178"/>
            <a:ext cx="4793192" cy="3320847"/>
            <a:chOff x="0" y="0"/>
            <a:chExt cx="1262404" cy="874626"/>
          </a:xfrm>
        </p:grpSpPr>
        <p:sp>
          <p:nvSpPr>
            <p:cNvPr id="27" name="Freeform 27"/>
            <p:cNvSpPr/>
            <p:nvPr/>
          </p:nvSpPr>
          <p:spPr>
            <a:xfrm>
              <a:off x="0" y="0"/>
              <a:ext cx="1262404" cy="874626"/>
            </a:xfrm>
            <a:custGeom>
              <a:avLst/>
              <a:gdLst/>
              <a:ahLst/>
              <a:cxnLst/>
              <a:rect l="l" t="t" r="r" b="b"/>
              <a:pathLst>
                <a:path w="1262404" h="874626">
                  <a:moveTo>
                    <a:pt x="0" y="0"/>
                  </a:moveTo>
                  <a:lnTo>
                    <a:pt x="1262404" y="0"/>
                  </a:lnTo>
                  <a:lnTo>
                    <a:pt x="1262404" y="874626"/>
                  </a:lnTo>
                  <a:lnTo>
                    <a:pt x="0" y="874626"/>
                  </a:lnTo>
                  <a:close/>
                </a:path>
              </a:pathLst>
            </a:custGeom>
            <a:solidFill>
              <a:srgbClr val="4C8F36"/>
            </a:solidFill>
          </p:spPr>
          <p:txBody>
            <a:bodyPr/>
            <a:lstStyle/>
            <a:p>
              <a:endParaRPr lang="en-IN"/>
            </a:p>
          </p:txBody>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29" name="Freeform 29"/>
          <p:cNvSpPr/>
          <p:nvPr/>
        </p:nvSpPr>
        <p:spPr>
          <a:xfrm>
            <a:off x="11161991" y="6723706"/>
            <a:ext cx="4483656" cy="3143790"/>
          </a:xfrm>
          <a:custGeom>
            <a:avLst/>
            <a:gdLst/>
            <a:ahLst/>
            <a:cxnLst/>
            <a:rect l="l" t="t" r="r" b="b"/>
            <a:pathLst>
              <a:path w="4483656" h="3143790">
                <a:moveTo>
                  <a:pt x="0" y="0"/>
                </a:moveTo>
                <a:lnTo>
                  <a:pt x="4483656" y="0"/>
                </a:lnTo>
                <a:lnTo>
                  <a:pt x="4483656" y="3143790"/>
                </a:lnTo>
                <a:lnTo>
                  <a:pt x="0" y="3143790"/>
                </a:lnTo>
                <a:lnTo>
                  <a:pt x="0" y="0"/>
                </a:lnTo>
                <a:close/>
              </a:path>
            </a:pathLst>
          </a:custGeom>
          <a:blipFill>
            <a:blip r:embed="rId10"/>
            <a:stretch>
              <a:fillRect l="-624" r="-6000"/>
            </a:stretch>
          </a:blipFill>
        </p:spPr>
        <p:txBody>
          <a:bodyPr/>
          <a:lstStyle/>
          <a:p>
            <a:endParaRPr lang="en-IN"/>
          </a:p>
        </p:txBody>
      </p:sp>
      <p:grpSp>
        <p:nvGrpSpPr>
          <p:cNvPr id="30" name="Group 30"/>
          <p:cNvGrpSpPr/>
          <p:nvPr/>
        </p:nvGrpSpPr>
        <p:grpSpPr>
          <a:xfrm>
            <a:off x="797948" y="7552187"/>
            <a:ext cx="3140322" cy="3266923"/>
            <a:chOff x="-14280" y="-47625"/>
            <a:chExt cx="827080" cy="860425"/>
          </a:xfrm>
        </p:grpSpPr>
        <p:sp>
          <p:nvSpPr>
            <p:cNvPr id="31" name="Freeform 31"/>
            <p:cNvSpPr/>
            <p:nvPr/>
          </p:nvSpPr>
          <p:spPr>
            <a:xfrm>
              <a:off x="-14280" y="19592"/>
              <a:ext cx="518873" cy="185912"/>
            </a:xfrm>
            <a:custGeom>
              <a:avLst/>
              <a:gdLst/>
              <a:ahLst/>
              <a:cxnLst/>
              <a:rect l="l" t="t" r="r" b="b"/>
              <a:pathLst>
                <a:path w="518873" h="185912">
                  <a:moveTo>
                    <a:pt x="92956" y="0"/>
                  </a:moveTo>
                  <a:lnTo>
                    <a:pt x="425918" y="0"/>
                  </a:lnTo>
                  <a:cubicBezTo>
                    <a:pt x="477256" y="0"/>
                    <a:pt x="518873" y="41618"/>
                    <a:pt x="518873" y="92956"/>
                  </a:cubicBezTo>
                  <a:lnTo>
                    <a:pt x="518873" y="92956"/>
                  </a:lnTo>
                  <a:cubicBezTo>
                    <a:pt x="518873" y="117609"/>
                    <a:pt x="509080" y="141253"/>
                    <a:pt x="491647" y="158686"/>
                  </a:cubicBezTo>
                  <a:cubicBezTo>
                    <a:pt x="474215" y="176118"/>
                    <a:pt x="450571" y="185912"/>
                    <a:pt x="425918" y="185912"/>
                  </a:cubicBezTo>
                  <a:lnTo>
                    <a:pt x="92956" y="185912"/>
                  </a:lnTo>
                  <a:cubicBezTo>
                    <a:pt x="41618" y="185912"/>
                    <a:pt x="0" y="144294"/>
                    <a:pt x="0" y="92956"/>
                  </a:cubicBezTo>
                  <a:lnTo>
                    <a:pt x="0" y="92956"/>
                  </a:lnTo>
                  <a:cubicBezTo>
                    <a:pt x="0" y="41618"/>
                    <a:pt x="41618" y="0"/>
                    <a:pt x="92956" y="0"/>
                  </a:cubicBezTo>
                  <a:close/>
                </a:path>
              </a:pathLst>
            </a:custGeom>
            <a:solidFill>
              <a:srgbClr val="4C8F36"/>
            </a:solidFill>
          </p:spPr>
          <p:txBody>
            <a:bodyPr/>
            <a:lstStyle/>
            <a:p>
              <a:endParaRPr lang="en-IN"/>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597"/>
                </a:lnSpc>
              </a:pPr>
              <a:endParaRPr lang="en-US" sz="2569" dirty="0">
                <a:solidFill>
                  <a:srgbClr val="000000"/>
                </a:solidFill>
                <a:latin typeface="League Spartan"/>
              </a:endParaRPr>
            </a:p>
          </p:txBody>
        </p:sp>
      </p:grpSp>
      <p:sp>
        <p:nvSpPr>
          <p:cNvPr id="33" name="TextBox 33"/>
          <p:cNvSpPr txBox="1"/>
          <p:nvPr/>
        </p:nvSpPr>
        <p:spPr>
          <a:xfrm>
            <a:off x="3521281" y="1057275"/>
            <a:ext cx="10256303" cy="955675"/>
          </a:xfrm>
          <a:prstGeom prst="rect">
            <a:avLst/>
          </a:prstGeom>
        </p:spPr>
        <p:txBody>
          <a:bodyPr lIns="0" tIns="0" rIns="0" bIns="0" rtlCol="0" anchor="t">
            <a:spAutoFit/>
          </a:bodyPr>
          <a:lstStyle/>
          <a:p>
            <a:pPr algn="ctr">
              <a:lnSpc>
                <a:spcPts val="7474"/>
              </a:lnSpc>
            </a:pPr>
            <a:r>
              <a:rPr lang="en-US" sz="6499" u="sng">
                <a:solidFill>
                  <a:srgbClr val="FFFFFF"/>
                </a:solidFill>
                <a:latin typeface="Source Serif Pro Bold"/>
              </a:rPr>
              <a:t>Case Study On Taj Mahal</a:t>
            </a:r>
          </a:p>
        </p:txBody>
      </p:sp>
      <p:sp>
        <p:nvSpPr>
          <p:cNvPr id="34" name="TextBox 34"/>
          <p:cNvSpPr txBox="1"/>
          <p:nvPr/>
        </p:nvSpPr>
        <p:spPr>
          <a:xfrm>
            <a:off x="1345171" y="2126657"/>
            <a:ext cx="15914129" cy="2271010"/>
          </a:xfrm>
          <a:prstGeom prst="rect">
            <a:avLst/>
          </a:prstGeom>
        </p:spPr>
        <p:txBody>
          <a:bodyPr lIns="0" tIns="0" rIns="0" bIns="0" rtlCol="0" anchor="t">
            <a:spAutoFit/>
          </a:bodyPr>
          <a:lstStyle/>
          <a:p>
            <a:pPr algn="ctr">
              <a:lnSpc>
                <a:spcPts val="4501"/>
              </a:lnSpc>
              <a:spcBef>
                <a:spcPct val="0"/>
              </a:spcBef>
            </a:pPr>
            <a:r>
              <a:rPr lang="en-US" sz="3215">
                <a:solidFill>
                  <a:srgbClr val="FFFFFF"/>
                </a:solidFill>
                <a:latin typeface="Lora Bold Italics"/>
              </a:rPr>
              <a:t>Taj Mahal , one the 7 wonders of the world. It is largely affected by acid rain. The city of Agra has many industries and nitrogen in the atmosphere. The people continue to use low quality of coal and firewood as domestic fuel, adding to this problem. Acid rain has following reaction with the marble(calcium carbonate):</a:t>
            </a:r>
          </a:p>
        </p:txBody>
      </p:sp>
      <p:sp>
        <p:nvSpPr>
          <p:cNvPr id="35" name="TextBox 35"/>
          <p:cNvSpPr txBox="1"/>
          <p:nvPr/>
        </p:nvSpPr>
        <p:spPr>
          <a:xfrm>
            <a:off x="3356130" y="4714363"/>
            <a:ext cx="10929505" cy="604663"/>
          </a:xfrm>
          <a:prstGeom prst="rect">
            <a:avLst/>
          </a:prstGeom>
        </p:spPr>
        <p:txBody>
          <a:bodyPr lIns="0" tIns="0" rIns="0" bIns="0" rtlCol="0" anchor="t">
            <a:spAutoFit/>
          </a:bodyPr>
          <a:lstStyle/>
          <a:p>
            <a:pPr algn="ctr">
              <a:lnSpc>
                <a:spcPts val="4997"/>
              </a:lnSpc>
              <a:spcBef>
                <a:spcPct val="0"/>
              </a:spcBef>
            </a:pPr>
            <a:r>
              <a:rPr lang="en-US" sz="3569">
                <a:solidFill>
                  <a:srgbClr val="D9D9D9"/>
                </a:solidFill>
                <a:latin typeface="Lora Bold Italics"/>
              </a:rPr>
              <a:t>CaCO3(s) + H2SO4(l) → CaSO4(s) + H2O(l) + CO2(g)</a:t>
            </a:r>
          </a:p>
        </p:txBody>
      </p:sp>
      <p:sp>
        <p:nvSpPr>
          <p:cNvPr id="36" name="TextBox 36"/>
          <p:cNvSpPr txBox="1"/>
          <p:nvPr/>
        </p:nvSpPr>
        <p:spPr>
          <a:xfrm>
            <a:off x="1570604" y="5672969"/>
            <a:ext cx="15184892" cy="1106692"/>
          </a:xfrm>
          <a:prstGeom prst="rect">
            <a:avLst/>
          </a:prstGeom>
        </p:spPr>
        <p:txBody>
          <a:bodyPr lIns="0" tIns="0" rIns="0" bIns="0" rtlCol="0" anchor="t">
            <a:spAutoFit/>
          </a:bodyPr>
          <a:lstStyle/>
          <a:p>
            <a:pPr algn="ctr">
              <a:lnSpc>
                <a:spcPts val="4416"/>
              </a:lnSpc>
              <a:spcBef>
                <a:spcPct val="0"/>
              </a:spcBef>
            </a:pPr>
            <a:r>
              <a:rPr lang="en-US" sz="3154">
                <a:solidFill>
                  <a:srgbClr val="FFFFFF"/>
                </a:solidFill>
                <a:latin typeface="Lora Bold Italics"/>
              </a:rPr>
              <a:t>The formation of calcium sulphate results in the corrosion of this beautiful monument.</a:t>
            </a:r>
          </a:p>
        </p:txBody>
      </p:sp>
      <p:grpSp>
        <p:nvGrpSpPr>
          <p:cNvPr id="37" name="Group 37"/>
          <p:cNvGrpSpPr/>
          <p:nvPr/>
        </p:nvGrpSpPr>
        <p:grpSpPr>
          <a:xfrm>
            <a:off x="8697058" y="7810500"/>
            <a:ext cx="1995689" cy="634169"/>
            <a:chOff x="0" y="0"/>
            <a:chExt cx="525614" cy="167024"/>
          </a:xfrm>
        </p:grpSpPr>
        <p:sp>
          <p:nvSpPr>
            <p:cNvPr id="38" name="Freeform 38"/>
            <p:cNvSpPr/>
            <p:nvPr/>
          </p:nvSpPr>
          <p:spPr>
            <a:xfrm>
              <a:off x="0" y="0"/>
              <a:ext cx="525614" cy="167024"/>
            </a:xfrm>
            <a:custGeom>
              <a:avLst/>
              <a:gdLst/>
              <a:ahLst/>
              <a:cxnLst/>
              <a:rect l="l" t="t" r="r" b="b"/>
              <a:pathLst>
                <a:path w="525614" h="167024">
                  <a:moveTo>
                    <a:pt x="83512" y="0"/>
                  </a:moveTo>
                  <a:lnTo>
                    <a:pt x="442102" y="0"/>
                  </a:lnTo>
                  <a:cubicBezTo>
                    <a:pt x="464250" y="0"/>
                    <a:pt x="485492" y="8799"/>
                    <a:pt x="501153" y="24460"/>
                  </a:cubicBezTo>
                  <a:cubicBezTo>
                    <a:pt x="516815" y="40122"/>
                    <a:pt x="525614" y="61363"/>
                    <a:pt x="525614" y="83512"/>
                  </a:cubicBezTo>
                  <a:lnTo>
                    <a:pt x="525614" y="83512"/>
                  </a:lnTo>
                  <a:cubicBezTo>
                    <a:pt x="525614" y="105661"/>
                    <a:pt x="516815" y="126902"/>
                    <a:pt x="501153" y="142564"/>
                  </a:cubicBezTo>
                  <a:cubicBezTo>
                    <a:pt x="485492" y="158225"/>
                    <a:pt x="464250" y="167024"/>
                    <a:pt x="442102" y="167024"/>
                  </a:cubicBezTo>
                  <a:lnTo>
                    <a:pt x="83512" y="167024"/>
                  </a:lnTo>
                  <a:cubicBezTo>
                    <a:pt x="61363" y="167024"/>
                    <a:pt x="40122" y="158225"/>
                    <a:pt x="24460" y="142564"/>
                  </a:cubicBezTo>
                  <a:cubicBezTo>
                    <a:pt x="8799" y="126902"/>
                    <a:pt x="0" y="105661"/>
                    <a:pt x="0" y="83512"/>
                  </a:cubicBezTo>
                  <a:lnTo>
                    <a:pt x="0" y="83512"/>
                  </a:lnTo>
                  <a:cubicBezTo>
                    <a:pt x="0" y="61363"/>
                    <a:pt x="8799" y="40122"/>
                    <a:pt x="24460" y="24460"/>
                  </a:cubicBezTo>
                  <a:cubicBezTo>
                    <a:pt x="40122" y="8799"/>
                    <a:pt x="61363" y="0"/>
                    <a:pt x="83512" y="0"/>
                  </a:cubicBezTo>
                  <a:close/>
                </a:path>
              </a:pathLst>
            </a:custGeom>
            <a:solidFill>
              <a:srgbClr val="4C8F36"/>
            </a:solidFill>
          </p:spPr>
          <p:txBody>
            <a:bodyPr/>
            <a:lstStyle/>
            <a:p>
              <a:endParaRPr lang="en-IN"/>
            </a:p>
          </p:txBody>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3597"/>
                </a:lnSpc>
              </a:pPr>
              <a:endParaRPr lang="en-US" sz="2569" dirty="0">
                <a:solidFill>
                  <a:srgbClr val="000000"/>
                </a:solidFill>
                <a:latin typeface="League Spartan"/>
              </a:endParaRPr>
            </a:p>
          </p:txBody>
        </p:sp>
      </p:grpSp>
      <p:sp>
        <p:nvSpPr>
          <p:cNvPr id="41" name="TextBox 40">
            <a:extLst>
              <a:ext uri="{FF2B5EF4-FFF2-40B4-BE49-F238E27FC236}">
                <a16:creationId xmlns:a16="http://schemas.microsoft.com/office/drawing/2014/main" id="{E100D8C3-16A8-CED0-99C3-BECFB44DF4BF}"/>
              </a:ext>
            </a:extLst>
          </p:cNvPr>
          <p:cNvSpPr txBox="1"/>
          <p:nvPr/>
        </p:nvSpPr>
        <p:spPr>
          <a:xfrm>
            <a:off x="920625" y="7905356"/>
            <a:ext cx="1688138" cy="530915"/>
          </a:xfrm>
          <a:prstGeom prst="rect">
            <a:avLst/>
          </a:prstGeom>
          <a:noFill/>
        </p:spPr>
        <p:txBody>
          <a:bodyPr wrap="square">
            <a:spAutoFit/>
          </a:bodyPr>
          <a:lstStyle/>
          <a:p>
            <a:pPr algn="ctr">
              <a:lnSpc>
                <a:spcPts val="3597"/>
              </a:lnSpc>
            </a:pPr>
            <a:r>
              <a:rPr lang="en-US" sz="2400" dirty="0">
                <a:solidFill>
                  <a:srgbClr val="000000"/>
                </a:solidFill>
                <a:latin typeface="League Spartan"/>
              </a:rPr>
              <a:t>BEFORE</a:t>
            </a:r>
          </a:p>
        </p:txBody>
      </p:sp>
      <p:sp>
        <p:nvSpPr>
          <p:cNvPr id="43" name="TextBox 42">
            <a:extLst>
              <a:ext uri="{FF2B5EF4-FFF2-40B4-BE49-F238E27FC236}">
                <a16:creationId xmlns:a16="http://schemas.microsoft.com/office/drawing/2014/main" id="{CC31C3F5-CC63-AF7C-3294-D0081D689BBB}"/>
              </a:ext>
            </a:extLst>
          </p:cNvPr>
          <p:cNvSpPr txBox="1"/>
          <p:nvPr/>
        </p:nvSpPr>
        <p:spPr>
          <a:xfrm>
            <a:off x="8991597" y="7889185"/>
            <a:ext cx="1367971" cy="530915"/>
          </a:xfrm>
          <a:prstGeom prst="rect">
            <a:avLst/>
          </a:prstGeom>
          <a:noFill/>
        </p:spPr>
        <p:txBody>
          <a:bodyPr wrap="square">
            <a:spAutoFit/>
          </a:bodyPr>
          <a:lstStyle/>
          <a:p>
            <a:pPr algn="ctr">
              <a:lnSpc>
                <a:spcPts val="3597"/>
              </a:lnSpc>
            </a:pPr>
            <a:r>
              <a:rPr lang="en-US" sz="2400" dirty="0">
                <a:solidFill>
                  <a:srgbClr val="000000"/>
                </a:solidFill>
                <a:latin typeface="League Spartan"/>
              </a:rPr>
              <a:t>AFTER</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en-IN"/>
          </a:p>
        </p:txBody>
      </p:sp>
      <p:grpSp>
        <p:nvGrpSpPr>
          <p:cNvPr id="3" name="Group 3"/>
          <p:cNvGrpSpPr/>
          <p:nvPr/>
        </p:nvGrpSpPr>
        <p:grpSpPr>
          <a:xfrm>
            <a:off x="1388754" y="1700817"/>
            <a:ext cx="15510492" cy="7429373"/>
            <a:chOff x="0" y="0"/>
            <a:chExt cx="4142801" cy="1984361"/>
          </a:xfrm>
        </p:grpSpPr>
        <p:sp>
          <p:nvSpPr>
            <p:cNvPr id="4" name="Freeform 4"/>
            <p:cNvSpPr/>
            <p:nvPr/>
          </p:nvSpPr>
          <p:spPr>
            <a:xfrm>
              <a:off x="0" y="0"/>
              <a:ext cx="4142801" cy="1984361"/>
            </a:xfrm>
            <a:custGeom>
              <a:avLst/>
              <a:gdLst/>
              <a:ahLst/>
              <a:cxnLst/>
              <a:rect l="l" t="t" r="r" b="b"/>
              <a:pathLst>
                <a:path w="4142801" h="1984361">
                  <a:moveTo>
                    <a:pt x="0" y="0"/>
                  </a:moveTo>
                  <a:lnTo>
                    <a:pt x="4142801" y="0"/>
                  </a:lnTo>
                  <a:lnTo>
                    <a:pt x="4142801" y="1984361"/>
                  </a:lnTo>
                  <a:lnTo>
                    <a:pt x="0" y="1984361"/>
                  </a:lnTo>
                  <a:close/>
                </a:path>
              </a:pathLst>
            </a:custGeom>
            <a:solidFill>
              <a:srgbClr val="1E2C25">
                <a:alpha val="51765"/>
              </a:srgbClr>
            </a:solidFill>
          </p:spPr>
          <p:txBody>
            <a:bodyPr/>
            <a:lstStyle/>
            <a:p>
              <a:endParaRPr lang="en-IN"/>
            </a:p>
          </p:txBody>
        </p:sp>
      </p:grpSp>
      <p:grpSp>
        <p:nvGrpSpPr>
          <p:cNvPr id="5" name="Group 5"/>
          <p:cNvGrpSpPr/>
          <p:nvPr/>
        </p:nvGrpSpPr>
        <p:grpSpPr>
          <a:xfrm>
            <a:off x="-838200" y="7241692"/>
            <a:ext cx="4033217" cy="403321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7" name="Group 7"/>
          <p:cNvGrpSpPr/>
          <p:nvPr/>
        </p:nvGrpSpPr>
        <p:grpSpPr>
          <a:xfrm>
            <a:off x="15103395" y="-987909"/>
            <a:ext cx="4033217" cy="403321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9" name="Group 9"/>
          <p:cNvGrpSpPr/>
          <p:nvPr/>
        </p:nvGrpSpPr>
        <p:grpSpPr>
          <a:xfrm>
            <a:off x="14876763" y="1817931"/>
            <a:ext cx="1593306" cy="159330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11" name="Group 11"/>
          <p:cNvGrpSpPr/>
          <p:nvPr/>
        </p:nvGrpSpPr>
        <p:grpSpPr>
          <a:xfrm>
            <a:off x="1817931" y="6875763"/>
            <a:ext cx="1593306" cy="159330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sp>
        <p:nvSpPr>
          <p:cNvPr id="13" name="Freeform 13"/>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4" name="Freeform 14"/>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5" name="Freeform 15"/>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16" name="Group 16"/>
          <p:cNvGrpSpPr/>
          <p:nvPr/>
        </p:nvGrpSpPr>
        <p:grpSpPr>
          <a:xfrm>
            <a:off x="8326315" y="345969"/>
            <a:ext cx="494567" cy="49456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8" name="Group 18"/>
          <p:cNvGrpSpPr/>
          <p:nvPr/>
        </p:nvGrpSpPr>
        <p:grpSpPr>
          <a:xfrm>
            <a:off x="8649433" y="327560"/>
            <a:ext cx="494567" cy="494567"/>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20" name="Group 20"/>
          <p:cNvGrpSpPr/>
          <p:nvPr/>
        </p:nvGrpSpPr>
        <p:grpSpPr>
          <a:xfrm>
            <a:off x="8967213" y="327560"/>
            <a:ext cx="494567" cy="494567"/>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sp>
        <p:nvSpPr>
          <p:cNvPr id="22" name="TextBox 22"/>
          <p:cNvSpPr txBox="1"/>
          <p:nvPr/>
        </p:nvSpPr>
        <p:spPr>
          <a:xfrm>
            <a:off x="3664156" y="1255727"/>
            <a:ext cx="10256303" cy="955675"/>
          </a:xfrm>
          <a:prstGeom prst="rect">
            <a:avLst/>
          </a:prstGeom>
        </p:spPr>
        <p:txBody>
          <a:bodyPr lIns="0" tIns="0" rIns="0" bIns="0" rtlCol="0" anchor="t">
            <a:spAutoFit/>
          </a:bodyPr>
          <a:lstStyle/>
          <a:p>
            <a:pPr algn="ctr">
              <a:lnSpc>
                <a:spcPts val="7474"/>
              </a:lnSpc>
            </a:pPr>
            <a:r>
              <a:rPr lang="en-US" sz="6499" u="sng">
                <a:solidFill>
                  <a:srgbClr val="FFFFFF"/>
                </a:solidFill>
                <a:latin typeface="Source Serif Pro Bold"/>
              </a:rPr>
              <a:t>Case Study On Taj Mahal</a:t>
            </a:r>
          </a:p>
        </p:txBody>
      </p:sp>
      <p:sp>
        <p:nvSpPr>
          <p:cNvPr id="23" name="TextBox 23"/>
          <p:cNvSpPr txBox="1"/>
          <p:nvPr/>
        </p:nvSpPr>
        <p:spPr>
          <a:xfrm>
            <a:off x="1927805" y="3052170"/>
            <a:ext cx="14542264" cy="5478663"/>
          </a:xfrm>
          <a:prstGeom prst="rect">
            <a:avLst/>
          </a:prstGeom>
        </p:spPr>
        <p:txBody>
          <a:bodyPr lIns="0" tIns="0" rIns="0" bIns="0" rtlCol="0" anchor="t">
            <a:spAutoFit/>
          </a:bodyPr>
          <a:lstStyle/>
          <a:p>
            <a:pPr marL="457200" indent="-457200" algn="ctr">
              <a:lnSpc>
                <a:spcPts val="4311"/>
              </a:lnSpc>
              <a:buFont typeface="Courier New" panose="02070309020205020404" pitchFamily="49" charset="0"/>
              <a:buChar char="o"/>
            </a:pPr>
            <a:r>
              <a:rPr lang="en-US" sz="3079" dirty="0">
                <a:solidFill>
                  <a:srgbClr val="FFFFFF"/>
                </a:solidFill>
                <a:latin typeface="Lora Bold Italics"/>
              </a:rPr>
              <a:t>The Supreme Court of India has taken several steps to save Taj Mahal. It has ordered the industries to switch to CNG and LPG.</a:t>
            </a:r>
          </a:p>
          <a:p>
            <a:pPr marL="457200" indent="-457200" algn="ctr">
              <a:lnSpc>
                <a:spcPts val="4311"/>
              </a:lnSpc>
              <a:buFont typeface="Courier New" panose="02070309020205020404" pitchFamily="49" charset="0"/>
              <a:buChar char="o"/>
            </a:pPr>
            <a:endParaRPr lang="en-US" sz="3079" dirty="0">
              <a:solidFill>
                <a:srgbClr val="FFFFFF"/>
              </a:solidFill>
              <a:latin typeface="Lora Bold Italics"/>
            </a:endParaRPr>
          </a:p>
          <a:p>
            <a:pPr marL="457200" indent="-457200" algn="ctr">
              <a:lnSpc>
                <a:spcPts val="4311"/>
              </a:lnSpc>
              <a:buFont typeface="Courier New" panose="02070309020205020404" pitchFamily="49" charset="0"/>
              <a:buChar char="o"/>
            </a:pPr>
            <a:r>
              <a:rPr lang="en-US" sz="3079" dirty="0">
                <a:solidFill>
                  <a:srgbClr val="FFFFFF"/>
                </a:solidFill>
                <a:latin typeface="Lora Bold Italics"/>
              </a:rPr>
              <a:t>The GOVERNMENT OF INDIA ANNOUNCED AN ACTION IN 1995 Including setting up of an air pollution monitoring station in Agra.</a:t>
            </a:r>
          </a:p>
          <a:p>
            <a:pPr marL="457200" indent="-457200" algn="ctr">
              <a:lnSpc>
                <a:spcPts val="4311"/>
              </a:lnSpc>
              <a:buFont typeface="Courier New" panose="02070309020205020404" pitchFamily="49" charset="0"/>
              <a:buChar char="o"/>
            </a:pPr>
            <a:endParaRPr lang="en-US" sz="3079" dirty="0">
              <a:solidFill>
                <a:srgbClr val="FFFFFF"/>
              </a:solidFill>
              <a:latin typeface="Lora Bold Italics"/>
            </a:endParaRPr>
          </a:p>
          <a:p>
            <a:pPr marL="457200" indent="-457200" algn="ctr">
              <a:lnSpc>
                <a:spcPts val="4311"/>
              </a:lnSpc>
              <a:buFont typeface="Courier New" panose="02070309020205020404" pitchFamily="49" charset="0"/>
              <a:buChar char="o"/>
            </a:pPr>
            <a:r>
              <a:rPr lang="en-US" sz="3079" dirty="0">
                <a:solidFill>
                  <a:srgbClr val="FFFFFF"/>
                </a:solidFill>
                <a:latin typeface="Lora Bold Italics"/>
              </a:rPr>
              <a:t>The supreme Court on 7/11/2000 while recommendations of the central pollution  control Board directed that the four  Ambient Air Quality monitoring Station be installed in Agra Region and these stations be run continuously for one year all the seven days in a week.</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3" name="Group 13"/>
          <p:cNvGrpSpPr/>
          <p:nvPr/>
        </p:nvGrpSpPr>
        <p:grpSpPr>
          <a:xfrm rot="-10800000">
            <a:off x="11277274" y="2857500"/>
            <a:ext cx="310651" cy="3106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grpSp>
        <p:nvGrpSpPr>
          <p:cNvPr id="15" name="Group 15"/>
          <p:cNvGrpSpPr/>
          <p:nvPr/>
        </p:nvGrpSpPr>
        <p:grpSpPr>
          <a:xfrm rot="-10800000">
            <a:off x="1286918" y="2781300"/>
            <a:ext cx="310651" cy="310651"/>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sp>
        <p:nvSpPr>
          <p:cNvPr id="17" name="Freeform 17"/>
          <p:cNvSpPr/>
          <p:nvPr/>
        </p:nvSpPr>
        <p:spPr>
          <a:xfrm>
            <a:off x="17412241" y="9657000"/>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8" name="TextBox 18"/>
          <p:cNvSpPr txBox="1"/>
          <p:nvPr/>
        </p:nvSpPr>
        <p:spPr>
          <a:xfrm>
            <a:off x="6006613" y="776111"/>
            <a:ext cx="6406014" cy="914546"/>
          </a:xfrm>
          <a:prstGeom prst="rect">
            <a:avLst/>
          </a:prstGeom>
        </p:spPr>
        <p:txBody>
          <a:bodyPr lIns="0" tIns="0" rIns="0" bIns="0" rtlCol="0" anchor="t">
            <a:spAutoFit/>
          </a:bodyPr>
          <a:lstStyle/>
          <a:p>
            <a:pPr>
              <a:lnSpc>
                <a:spcPts val="7380"/>
              </a:lnSpc>
              <a:spcBef>
                <a:spcPct val="0"/>
              </a:spcBef>
            </a:pPr>
            <a:r>
              <a:rPr lang="en-US" sz="5271"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League Spartan"/>
              </a:rPr>
              <a:t>CONTENT TODAY</a:t>
            </a:r>
          </a:p>
        </p:txBody>
      </p:sp>
      <p:sp>
        <p:nvSpPr>
          <p:cNvPr id="19" name="TextBox 19"/>
          <p:cNvSpPr txBox="1"/>
          <p:nvPr/>
        </p:nvSpPr>
        <p:spPr>
          <a:xfrm>
            <a:off x="1883320" y="2751402"/>
            <a:ext cx="7667380" cy="833498"/>
          </a:xfrm>
          <a:prstGeom prst="rect">
            <a:avLst/>
          </a:prstGeom>
        </p:spPr>
        <p:txBody>
          <a:bodyPr wrap="square" lIns="0" tIns="0" rIns="0" bIns="0" rtlCol="0" anchor="t">
            <a:spAutoFit/>
          </a:bodyPr>
          <a:lstStyle/>
          <a:p>
            <a:pPr>
              <a:lnSpc>
                <a:spcPts val="6159"/>
              </a:lnSpc>
              <a:spcBef>
                <a:spcPct val="0"/>
              </a:spcBef>
            </a:pPr>
            <a:r>
              <a:rPr lang="en-US" sz="7200" b="1" dirty="0">
                <a:solidFill>
                  <a:srgbClr val="FFFFFF"/>
                </a:solidFill>
                <a:latin typeface="Lora"/>
              </a:rPr>
              <a:t>Climate Change</a:t>
            </a:r>
          </a:p>
        </p:txBody>
      </p:sp>
      <p:sp>
        <p:nvSpPr>
          <p:cNvPr id="20" name="TextBox 20"/>
          <p:cNvSpPr txBox="1"/>
          <p:nvPr/>
        </p:nvSpPr>
        <p:spPr>
          <a:xfrm>
            <a:off x="11873675" y="2622260"/>
            <a:ext cx="4356925" cy="878510"/>
          </a:xfrm>
          <a:prstGeom prst="rect">
            <a:avLst/>
          </a:prstGeom>
        </p:spPr>
        <p:txBody>
          <a:bodyPr wrap="square" lIns="0" tIns="0" rIns="0" bIns="0" rtlCol="0" anchor="t">
            <a:spAutoFit/>
          </a:bodyPr>
          <a:lstStyle/>
          <a:p>
            <a:pPr>
              <a:lnSpc>
                <a:spcPts val="6579"/>
              </a:lnSpc>
              <a:spcBef>
                <a:spcPct val="0"/>
              </a:spcBef>
            </a:pPr>
            <a:r>
              <a:rPr lang="en-US" sz="7200" b="1" dirty="0">
                <a:solidFill>
                  <a:srgbClr val="FFFFFF"/>
                </a:solidFill>
                <a:latin typeface="Lora"/>
              </a:rPr>
              <a:t>Acid Rain</a:t>
            </a:r>
          </a:p>
        </p:txBody>
      </p:sp>
      <p:pic>
        <p:nvPicPr>
          <p:cNvPr id="22" name="Picture 21">
            <a:extLst>
              <a:ext uri="{FF2B5EF4-FFF2-40B4-BE49-F238E27FC236}">
                <a16:creationId xmlns:a16="http://schemas.microsoft.com/office/drawing/2014/main" id="{B17E4922-B959-9079-F3B2-417CD801E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1182" y="4229100"/>
            <a:ext cx="7025448" cy="48638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4" name="Picture 23">
            <a:extLst>
              <a:ext uri="{FF2B5EF4-FFF2-40B4-BE49-F238E27FC236}">
                <a16:creationId xmlns:a16="http://schemas.microsoft.com/office/drawing/2014/main" id="{0999C74F-229D-AD1E-5B57-AD7EFF283F34}"/>
              </a:ext>
            </a:extLst>
          </p:cNvPr>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1371600" y="4229100"/>
            <a:ext cx="7025448" cy="48638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5954905" y="337766"/>
            <a:ext cx="494567" cy="49456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5" name="Group 5"/>
          <p:cNvGrpSpPr/>
          <p:nvPr/>
        </p:nvGrpSpPr>
        <p:grpSpPr>
          <a:xfrm>
            <a:off x="16802833" y="337766"/>
            <a:ext cx="494567" cy="49456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7" name="Group 7"/>
          <p:cNvGrpSpPr/>
          <p:nvPr/>
        </p:nvGrpSpPr>
        <p:grpSpPr>
          <a:xfrm>
            <a:off x="1410374" y="6759459"/>
            <a:ext cx="5140805" cy="3077308"/>
            <a:chOff x="0" y="0"/>
            <a:chExt cx="1353957" cy="810484"/>
          </a:xfrm>
        </p:grpSpPr>
        <p:sp>
          <p:nvSpPr>
            <p:cNvPr id="8" name="Freeform 8"/>
            <p:cNvSpPr/>
            <p:nvPr/>
          </p:nvSpPr>
          <p:spPr>
            <a:xfrm>
              <a:off x="0" y="0"/>
              <a:ext cx="1353957" cy="810484"/>
            </a:xfrm>
            <a:custGeom>
              <a:avLst/>
              <a:gdLst/>
              <a:ahLst/>
              <a:cxnLst/>
              <a:rect l="l" t="t" r="r" b="b"/>
              <a:pathLst>
                <a:path w="1353957" h="810484">
                  <a:moveTo>
                    <a:pt x="0" y="0"/>
                  </a:moveTo>
                  <a:lnTo>
                    <a:pt x="1353957" y="0"/>
                  </a:lnTo>
                  <a:lnTo>
                    <a:pt x="1353957" y="810484"/>
                  </a:lnTo>
                  <a:lnTo>
                    <a:pt x="0" y="810484"/>
                  </a:lnTo>
                  <a:close/>
                </a:path>
              </a:pathLst>
            </a:custGeom>
            <a:solidFill>
              <a:srgbClr val="4C8F36"/>
            </a:solidFill>
          </p:spPr>
          <p:txBody>
            <a:bodyPr/>
            <a:lstStyle/>
            <a:p>
              <a:endParaRPr lang="en-IN"/>
            </a:p>
          </p:txBody>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0" name="Freeform 10"/>
          <p:cNvSpPr/>
          <p:nvPr/>
        </p:nvSpPr>
        <p:spPr>
          <a:xfrm>
            <a:off x="1641650" y="7003200"/>
            <a:ext cx="4651029" cy="2589828"/>
          </a:xfrm>
          <a:custGeom>
            <a:avLst/>
            <a:gdLst/>
            <a:ahLst/>
            <a:cxnLst/>
            <a:rect l="l" t="t" r="r" b="b"/>
            <a:pathLst>
              <a:path w="4651029" h="2589828">
                <a:moveTo>
                  <a:pt x="0" y="0"/>
                </a:moveTo>
                <a:lnTo>
                  <a:pt x="4651029" y="0"/>
                </a:lnTo>
                <a:lnTo>
                  <a:pt x="4651029" y="2589828"/>
                </a:lnTo>
                <a:lnTo>
                  <a:pt x="0" y="2589828"/>
                </a:lnTo>
                <a:lnTo>
                  <a:pt x="0" y="0"/>
                </a:lnTo>
                <a:close/>
              </a:path>
            </a:pathLst>
          </a:custGeom>
          <a:blipFill>
            <a:blip r:embed="rId4"/>
            <a:stretch>
              <a:fillRect l="-8715" r="-1154" b="-1748"/>
            </a:stretch>
          </a:blipFill>
        </p:spPr>
        <p:txBody>
          <a:bodyPr/>
          <a:lstStyle/>
          <a:p>
            <a:endParaRPr lang="en-IN"/>
          </a:p>
        </p:txBody>
      </p:sp>
      <p:grpSp>
        <p:nvGrpSpPr>
          <p:cNvPr id="11" name="Group 11"/>
          <p:cNvGrpSpPr/>
          <p:nvPr/>
        </p:nvGrpSpPr>
        <p:grpSpPr>
          <a:xfrm>
            <a:off x="7639380" y="6548433"/>
            <a:ext cx="4462818" cy="3221659"/>
            <a:chOff x="0" y="0"/>
            <a:chExt cx="1175392" cy="848503"/>
          </a:xfrm>
        </p:grpSpPr>
        <p:sp>
          <p:nvSpPr>
            <p:cNvPr id="12" name="Freeform 12"/>
            <p:cNvSpPr/>
            <p:nvPr/>
          </p:nvSpPr>
          <p:spPr>
            <a:xfrm>
              <a:off x="0" y="0"/>
              <a:ext cx="1175392" cy="848503"/>
            </a:xfrm>
            <a:custGeom>
              <a:avLst/>
              <a:gdLst/>
              <a:ahLst/>
              <a:cxnLst/>
              <a:rect l="l" t="t" r="r" b="b"/>
              <a:pathLst>
                <a:path w="1175392" h="848503">
                  <a:moveTo>
                    <a:pt x="0" y="0"/>
                  </a:moveTo>
                  <a:lnTo>
                    <a:pt x="1175392" y="0"/>
                  </a:lnTo>
                  <a:lnTo>
                    <a:pt x="1175392" y="848503"/>
                  </a:lnTo>
                  <a:lnTo>
                    <a:pt x="0" y="848503"/>
                  </a:lnTo>
                  <a:close/>
                </a:path>
              </a:pathLst>
            </a:custGeom>
            <a:solidFill>
              <a:srgbClr val="4C8F36"/>
            </a:solidFill>
          </p:spPr>
          <p:txBody>
            <a:bodyPr/>
            <a:lstStyle/>
            <a:p>
              <a:endParaRPr lang="en-IN"/>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4" name="Freeform 14"/>
          <p:cNvSpPr/>
          <p:nvPr/>
        </p:nvSpPr>
        <p:spPr>
          <a:xfrm>
            <a:off x="7867136" y="6794845"/>
            <a:ext cx="4026355" cy="2747886"/>
          </a:xfrm>
          <a:custGeom>
            <a:avLst/>
            <a:gdLst/>
            <a:ahLst/>
            <a:cxnLst/>
            <a:rect l="l" t="t" r="r" b="b"/>
            <a:pathLst>
              <a:path w="4026355" h="2747886">
                <a:moveTo>
                  <a:pt x="0" y="0"/>
                </a:moveTo>
                <a:lnTo>
                  <a:pt x="4026355" y="0"/>
                </a:lnTo>
                <a:lnTo>
                  <a:pt x="4026355" y="2747886"/>
                </a:lnTo>
                <a:lnTo>
                  <a:pt x="0" y="2747886"/>
                </a:lnTo>
                <a:lnTo>
                  <a:pt x="0" y="0"/>
                </a:lnTo>
                <a:close/>
              </a:path>
            </a:pathLst>
          </a:custGeom>
          <a:blipFill>
            <a:blip r:embed="rId5"/>
            <a:stretch>
              <a:fillRect l="-249" r="-249" b="-9516"/>
            </a:stretch>
          </a:blipFill>
        </p:spPr>
        <p:txBody>
          <a:bodyPr/>
          <a:lstStyle/>
          <a:p>
            <a:endParaRPr lang="en-IN"/>
          </a:p>
        </p:txBody>
      </p:sp>
      <p:grpSp>
        <p:nvGrpSpPr>
          <p:cNvPr id="15" name="Group 15"/>
          <p:cNvGrpSpPr/>
          <p:nvPr/>
        </p:nvGrpSpPr>
        <p:grpSpPr>
          <a:xfrm>
            <a:off x="13626647" y="6759459"/>
            <a:ext cx="3708314" cy="3221659"/>
            <a:chOff x="0" y="0"/>
            <a:chExt cx="976675" cy="848503"/>
          </a:xfrm>
        </p:grpSpPr>
        <p:sp>
          <p:nvSpPr>
            <p:cNvPr id="16" name="Freeform 16"/>
            <p:cNvSpPr/>
            <p:nvPr/>
          </p:nvSpPr>
          <p:spPr>
            <a:xfrm>
              <a:off x="0" y="0"/>
              <a:ext cx="976675" cy="848503"/>
            </a:xfrm>
            <a:custGeom>
              <a:avLst/>
              <a:gdLst/>
              <a:ahLst/>
              <a:cxnLst/>
              <a:rect l="l" t="t" r="r" b="b"/>
              <a:pathLst>
                <a:path w="976675" h="848503">
                  <a:moveTo>
                    <a:pt x="0" y="0"/>
                  </a:moveTo>
                  <a:lnTo>
                    <a:pt x="976675" y="0"/>
                  </a:lnTo>
                  <a:lnTo>
                    <a:pt x="976675" y="848503"/>
                  </a:lnTo>
                  <a:lnTo>
                    <a:pt x="0" y="848503"/>
                  </a:lnTo>
                  <a:close/>
                </a:path>
              </a:pathLst>
            </a:custGeom>
            <a:solidFill>
              <a:srgbClr val="4C8F36"/>
            </a:solidFill>
          </p:spPr>
          <p:txBody>
            <a:bodyPr/>
            <a:lstStyle/>
            <a:p>
              <a:endParaRPr lang="en-IN"/>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8" name="Freeform 18"/>
          <p:cNvSpPr/>
          <p:nvPr/>
        </p:nvSpPr>
        <p:spPr>
          <a:xfrm>
            <a:off x="13881920" y="6967654"/>
            <a:ext cx="3149146" cy="2789848"/>
          </a:xfrm>
          <a:custGeom>
            <a:avLst/>
            <a:gdLst/>
            <a:ahLst/>
            <a:cxnLst/>
            <a:rect l="l" t="t" r="r" b="b"/>
            <a:pathLst>
              <a:path w="3149146" h="2789848">
                <a:moveTo>
                  <a:pt x="0" y="0"/>
                </a:moveTo>
                <a:lnTo>
                  <a:pt x="3149146" y="0"/>
                </a:lnTo>
                <a:lnTo>
                  <a:pt x="3149146" y="2789847"/>
                </a:lnTo>
                <a:lnTo>
                  <a:pt x="0" y="2789847"/>
                </a:lnTo>
                <a:lnTo>
                  <a:pt x="0" y="0"/>
                </a:lnTo>
                <a:close/>
              </a:path>
            </a:pathLst>
          </a:custGeom>
          <a:blipFill>
            <a:blip r:embed="rId6"/>
            <a:stretch>
              <a:fillRect/>
            </a:stretch>
          </a:blipFill>
        </p:spPr>
        <p:txBody>
          <a:bodyPr/>
          <a:lstStyle/>
          <a:p>
            <a:endParaRPr lang="en-IN"/>
          </a:p>
        </p:txBody>
      </p:sp>
      <p:sp>
        <p:nvSpPr>
          <p:cNvPr id="19" name="TextBox 19"/>
          <p:cNvSpPr txBox="1"/>
          <p:nvPr/>
        </p:nvSpPr>
        <p:spPr>
          <a:xfrm>
            <a:off x="3478793" y="1318880"/>
            <a:ext cx="12716468" cy="961802"/>
          </a:xfrm>
          <a:prstGeom prst="rect">
            <a:avLst/>
          </a:prstGeom>
        </p:spPr>
        <p:txBody>
          <a:bodyPr wrap="square" lIns="0" tIns="0" rIns="0" bIns="0" rtlCol="0" anchor="t">
            <a:spAutoFit/>
          </a:bodyPr>
          <a:lstStyle/>
          <a:p>
            <a:pPr>
              <a:lnSpc>
                <a:spcPts val="7474"/>
              </a:lnSpc>
            </a:pPr>
            <a:r>
              <a:rPr lang="en-US" sz="6499" dirty="0">
                <a:solidFill>
                  <a:srgbClr val="FFFFFF"/>
                </a:solidFill>
                <a:latin typeface="Roboto Bold"/>
              </a:rPr>
              <a:t>PREVENTION FROM ACID RAIN</a:t>
            </a:r>
          </a:p>
        </p:txBody>
      </p:sp>
      <p:sp>
        <p:nvSpPr>
          <p:cNvPr id="20" name="TextBox 20"/>
          <p:cNvSpPr txBox="1"/>
          <p:nvPr/>
        </p:nvSpPr>
        <p:spPr>
          <a:xfrm>
            <a:off x="1825300" y="2779462"/>
            <a:ext cx="4467379" cy="1353186"/>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Lora Italics"/>
              </a:rPr>
              <a:t>Filter and detoxify the water used by factories before returning it to the river.</a:t>
            </a:r>
          </a:p>
        </p:txBody>
      </p:sp>
      <p:sp>
        <p:nvSpPr>
          <p:cNvPr id="21" name="TextBox 21"/>
          <p:cNvSpPr txBox="1"/>
          <p:nvPr/>
        </p:nvSpPr>
        <p:spPr>
          <a:xfrm>
            <a:off x="870406" y="2648980"/>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01.</a:t>
            </a:r>
          </a:p>
        </p:txBody>
      </p:sp>
      <p:sp>
        <p:nvSpPr>
          <p:cNvPr id="22" name="TextBox 22"/>
          <p:cNvSpPr txBox="1"/>
          <p:nvPr/>
        </p:nvSpPr>
        <p:spPr>
          <a:xfrm>
            <a:off x="7798954" y="2705100"/>
            <a:ext cx="3550105" cy="1353186"/>
          </a:xfrm>
          <a:prstGeom prst="rect">
            <a:avLst/>
          </a:prstGeom>
        </p:spPr>
        <p:txBody>
          <a:bodyPr lIns="0" tIns="0" rIns="0" bIns="0" rtlCol="0" anchor="t">
            <a:spAutoFit/>
          </a:bodyPr>
          <a:lstStyle/>
          <a:p>
            <a:pPr>
              <a:lnSpc>
                <a:spcPts val="3639"/>
              </a:lnSpc>
              <a:spcBef>
                <a:spcPct val="0"/>
              </a:spcBef>
            </a:pPr>
            <a:r>
              <a:rPr lang="en-US" sz="2599" dirty="0">
                <a:solidFill>
                  <a:srgbClr val="FFFFFF"/>
                </a:solidFill>
                <a:latin typeface="Lora Italics"/>
              </a:rPr>
              <a:t>Reduced the emission of polluted gases by industries</a:t>
            </a:r>
          </a:p>
        </p:txBody>
      </p:sp>
      <p:sp>
        <p:nvSpPr>
          <p:cNvPr id="23" name="TextBox 23"/>
          <p:cNvSpPr txBox="1"/>
          <p:nvPr/>
        </p:nvSpPr>
        <p:spPr>
          <a:xfrm>
            <a:off x="6844886" y="2648980"/>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02.</a:t>
            </a:r>
          </a:p>
        </p:txBody>
      </p:sp>
      <p:sp>
        <p:nvSpPr>
          <p:cNvPr id="24" name="TextBox 24"/>
          <p:cNvSpPr txBox="1"/>
          <p:nvPr/>
        </p:nvSpPr>
        <p:spPr>
          <a:xfrm>
            <a:off x="1787200" y="4905760"/>
            <a:ext cx="2971977" cy="1353186"/>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Lora Italics"/>
              </a:rPr>
              <a:t>Plant more and more trees. (absorb air)</a:t>
            </a:r>
          </a:p>
        </p:txBody>
      </p:sp>
      <p:sp>
        <p:nvSpPr>
          <p:cNvPr id="25" name="TextBox 25"/>
          <p:cNvSpPr txBox="1"/>
          <p:nvPr/>
        </p:nvSpPr>
        <p:spPr>
          <a:xfrm>
            <a:off x="839155" y="4862430"/>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04.</a:t>
            </a:r>
          </a:p>
        </p:txBody>
      </p:sp>
      <p:sp>
        <p:nvSpPr>
          <p:cNvPr id="26" name="TextBox 26"/>
          <p:cNvSpPr txBox="1"/>
          <p:nvPr/>
        </p:nvSpPr>
        <p:spPr>
          <a:xfrm>
            <a:off x="12673609" y="4991100"/>
            <a:ext cx="5614391" cy="1403818"/>
          </a:xfrm>
          <a:prstGeom prst="rect">
            <a:avLst/>
          </a:prstGeom>
        </p:spPr>
        <p:txBody>
          <a:bodyPr lIns="0" tIns="0" rIns="0" bIns="0" rtlCol="0" anchor="t">
            <a:spAutoFit/>
          </a:bodyPr>
          <a:lstStyle/>
          <a:p>
            <a:pPr>
              <a:lnSpc>
                <a:spcPts val="3684"/>
              </a:lnSpc>
              <a:spcBef>
                <a:spcPct val="0"/>
              </a:spcBef>
            </a:pPr>
            <a:r>
              <a:rPr lang="en-US" sz="2631" dirty="0">
                <a:solidFill>
                  <a:srgbClr val="FFFFFF"/>
                </a:solidFill>
                <a:latin typeface="Lora Italics"/>
              </a:rPr>
              <a:t>Encourage the production and use renewable energy instead of fossil fuels.</a:t>
            </a:r>
          </a:p>
        </p:txBody>
      </p:sp>
      <p:sp>
        <p:nvSpPr>
          <p:cNvPr id="27" name="TextBox 27"/>
          <p:cNvSpPr txBox="1"/>
          <p:nvPr/>
        </p:nvSpPr>
        <p:spPr>
          <a:xfrm>
            <a:off x="11807456" y="2582305"/>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03.</a:t>
            </a:r>
          </a:p>
        </p:txBody>
      </p:sp>
      <p:sp>
        <p:nvSpPr>
          <p:cNvPr id="28" name="TextBox 28"/>
          <p:cNvSpPr txBox="1"/>
          <p:nvPr/>
        </p:nvSpPr>
        <p:spPr>
          <a:xfrm>
            <a:off x="6844886" y="4862430"/>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05.</a:t>
            </a:r>
          </a:p>
        </p:txBody>
      </p:sp>
      <p:sp>
        <p:nvSpPr>
          <p:cNvPr id="29" name="TextBox 29"/>
          <p:cNvSpPr txBox="1"/>
          <p:nvPr/>
        </p:nvSpPr>
        <p:spPr>
          <a:xfrm>
            <a:off x="7714736" y="4946987"/>
            <a:ext cx="3718541" cy="472872"/>
          </a:xfrm>
          <a:prstGeom prst="rect">
            <a:avLst/>
          </a:prstGeom>
        </p:spPr>
        <p:txBody>
          <a:bodyPr lIns="0" tIns="0" rIns="0" bIns="0" rtlCol="0" anchor="t">
            <a:spAutoFit/>
          </a:bodyPr>
          <a:lstStyle/>
          <a:p>
            <a:pPr>
              <a:lnSpc>
                <a:spcPts val="3756"/>
              </a:lnSpc>
              <a:spcBef>
                <a:spcPct val="0"/>
              </a:spcBef>
            </a:pPr>
            <a:r>
              <a:rPr lang="en-US" sz="2683">
                <a:solidFill>
                  <a:srgbClr val="FFFFFF"/>
                </a:solidFill>
                <a:latin typeface="Lora Italics"/>
              </a:rPr>
              <a:t>Use of electric vehicles.</a:t>
            </a:r>
          </a:p>
        </p:txBody>
      </p:sp>
      <p:sp>
        <p:nvSpPr>
          <p:cNvPr id="30" name="TextBox 30"/>
          <p:cNvSpPr txBox="1"/>
          <p:nvPr/>
        </p:nvSpPr>
        <p:spPr>
          <a:xfrm>
            <a:off x="11921756" y="4927937"/>
            <a:ext cx="91679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06.</a:t>
            </a:r>
          </a:p>
        </p:txBody>
      </p:sp>
      <p:sp>
        <p:nvSpPr>
          <p:cNvPr id="31" name="TextBox 31"/>
          <p:cNvSpPr txBox="1"/>
          <p:nvPr/>
        </p:nvSpPr>
        <p:spPr>
          <a:xfrm>
            <a:off x="12664084" y="2677555"/>
            <a:ext cx="5265291" cy="1878309"/>
          </a:xfrm>
          <a:prstGeom prst="rect">
            <a:avLst/>
          </a:prstGeom>
        </p:spPr>
        <p:txBody>
          <a:bodyPr lIns="0" tIns="0" rIns="0" bIns="0" rtlCol="0" anchor="t">
            <a:spAutoFit/>
          </a:bodyPr>
          <a:lstStyle/>
          <a:p>
            <a:pPr>
              <a:lnSpc>
                <a:spcPts val="3676"/>
              </a:lnSpc>
              <a:spcBef>
                <a:spcPct val="0"/>
              </a:spcBef>
            </a:pPr>
            <a:r>
              <a:rPr lang="en-US" sz="2625">
                <a:solidFill>
                  <a:srgbClr val="FFFFFF"/>
                </a:solidFill>
                <a:latin typeface="Lora Italics"/>
              </a:rPr>
              <a:t>Promote innovation and  new technologies aimed at optimizing energy consumption and developing renewable energy</a:t>
            </a:r>
          </a:p>
        </p:txBody>
      </p:sp>
      <p:grpSp>
        <p:nvGrpSpPr>
          <p:cNvPr id="32" name="Group 32"/>
          <p:cNvGrpSpPr/>
          <p:nvPr/>
        </p:nvGrpSpPr>
        <p:grpSpPr>
          <a:xfrm>
            <a:off x="16346365" y="337766"/>
            <a:ext cx="494567" cy="494567"/>
            <a:chOff x="0" y="0"/>
            <a:chExt cx="6350000" cy="6350000"/>
          </a:xfrm>
        </p:grpSpPr>
        <p:sp>
          <p:nvSpPr>
            <p:cNvPr id="33" name="Freeform 3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34" name="Group 34"/>
          <p:cNvGrpSpPr/>
          <p:nvPr/>
        </p:nvGrpSpPr>
        <p:grpSpPr>
          <a:xfrm>
            <a:off x="1825300" y="356816"/>
            <a:ext cx="494567" cy="494567"/>
            <a:chOff x="0" y="0"/>
            <a:chExt cx="6350000" cy="6350000"/>
          </a:xfrm>
        </p:grpSpPr>
        <p:sp>
          <p:nvSpPr>
            <p:cNvPr id="35" name="Freeform 3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36" name="Group 36"/>
          <p:cNvGrpSpPr/>
          <p:nvPr/>
        </p:nvGrpSpPr>
        <p:grpSpPr>
          <a:xfrm>
            <a:off x="2167834" y="356816"/>
            <a:ext cx="494567" cy="494567"/>
            <a:chOff x="0" y="0"/>
            <a:chExt cx="6350000" cy="6350000"/>
          </a:xfrm>
        </p:grpSpPr>
        <p:sp>
          <p:nvSpPr>
            <p:cNvPr id="37" name="Freeform 3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38" name="Group 38"/>
          <p:cNvGrpSpPr/>
          <p:nvPr/>
        </p:nvGrpSpPr>
        <p:grpSpPr>
          <a:xfrm>
            <a:off x="1432466" y="356816"/>
            <a:ext cx="494567" cy="494567"/>
            <a:chOff x="0" y="0"/>
            <a:chExt cx="6350000" cy="6350000"/>
          </a:xfrm>
        </p:grpSpPr>
        <p:sp>
          <p:nvSpPr>
            <p:cNvPr id="39" name="Freeform 3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en-IN"/>
          </a:p>
        </p:txBody>
      </p:sp>
      <p:grpSp>
        <p:nvGrpSpPr>
          <p:cNvPr id="3" name="Group 3"/>
          <p:cNvGrpSpPr/>
          <p:nvPr/>
        </p:nvGrpSpPr>
        <p:grpSpPr>
          <a:xfrm>
            <a:off x="1028700" y="10287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txBody>
            <a:bodyPr/>
            <a:lstStyle/>
            <a:p>
              <a:endParaRPr lang="en-IN"/>
            </a:p>
          </p:txBody>
        </p:sp>
      </p:grpSp>
      <p:grpSp>
        <p:nvGrpSpPr>
          <p:cNvPr id="5" name="Group 5"/>
          <p:cNvGrpSpPr/>
          <p:nvPr/>
        </p:nvGrpSpPr>
        <p:grpSpPr>
          <a:xfrm>
            <a:off x="-848613" y="7241691"/>
            <a:ext cx="4033217" cy="403321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7" name="Group 7"/>
          <p:cNvGrpSpPr/>
          <p:nvPr/>
        </p:nvGrpSpPr>
        <p:grpSpPr>
          <a:xfrm>
            <a:off x="15103395" y="-987909"/>
            <a:ext cx="4033217" cy="403321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9" name="Group 9"/>
          <p:cNvGrpSpPr/>
          <p:nvPr/>
        </p:nvGrpSpPr>
        <p:grpSpPr>
          <a:xfrm>
            <a:off x="14876763" y="1817931"/>
            <a:ext cx="1593306" cy="159330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11" name="Group 11"/>
          <p:cNvGrpSpPr/>
          <p:nvPr/>
        </p:nvGrpSpPr>
        <p:grpSpPr>
          <a:xfrm>
            <a:off x="1817931" y="6875763"/>
            <a:ext cx="1593306" cy="159330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sp>
        <p:nvSpPr>
          <p:cNvPr id="13" name="Freeform 13"/>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4" name="Freeform 14"/>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5" name="Freeform 15"/>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6" name="TextBox 16"/>
          <p:cNvSpPr txBox="1"/>
          <p:nvPr/>
        </p:nvSpPr>
        <p:spPr>
          <a:xfrm>
            <a:off x="2439312" y="2938162"/>
            <a:ext cx="12914808" cy="965200"/>
          </a:xfrm>
          <a:prstGeom prst="rect">
            <a:avLst/>
          </a:prstGeom>
        </p:spPr>
        <p:txBody>
          <a:bodyPr lIns="0" tIns="0" rIns="0" bIns="0" rtlCol="0" anchor="t">
            <a:spAutoFit/>
          </a:bodyPr>
          <a:lstStyle/>
          <a:p>
            <a:pPr algn="ctr">
              <a:lnSpc>
                <a:spcPts val="7474"/>
              </a:lnSpc>
            </a:pPr>
            <a:r>
              <a:rPr lang="en-US" sz="6499" u="sng" dirty="0">
                <a:solidFill>
                  <a:srgbClr val="FFFFFF"/>
                </a:solidFill>
                <a:effectLst>
                  <a:glow rad="228600">
                    <a:schemeClr val="accent1">
                      <a:satMod val="175000"/>
                      <a:alpha val="40000"/>
                    </a:schemeClr>
                  </a:glow>
                </a:effectLst>
                <a:latin typeface="Roboto Bold"/>
              </a:rPr>
              <a:t>CONCLUSION</a:t>
            </a:r>
          </a:p>
        </p:txBody>
      </p:sp>
      <p:grpSp>
        <p:nvGrpSpPr>
          <p:cNvPr id="17" name="Group 17"/>
          <p:cNvGrpSpPr/>
          <p:nvPr/>
        </p:nvGrpSpPr>
        <p:grpSpPr>
          <a:xfrm>
            <a:off x="8550361" y="1847076"/>
            <a:ext cx="494567" cy="49456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9" name="Group 19"/>
          <p:cNvGrpSpPr/>
          <p:nvPr/>
        </p:nvGrpSpPr>
        <p:grpSpPr>
          <a:xfrm>
            <a:off x="8896716" y="1817931"/>
            <a:ext cx="494567" cy="49456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21" name="Group 21"/>
          <p:cNvGrpSpPr/>
          <p:nvPr/>
        </p:nvGrpSpPr>
        <p:grpSpPr>
          <a:xfrm>
            <a:off x="9233546" y="1828026"/>
            <a:ext cx="494567" cy="49456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sp>
        <p:nvSpPr>
          <p:cNvPr id="23" name="TextBox 23"/>
          <p:cNvSpPr txBox="1"/>
          <p:nvPr/>
        </p:nvSpPr>
        <p:spPr>
          <a:xfrm>
            <a:off x="1832230" y="4681272"/>
            <a:ext cx="14128974" cy="2194491"/>
          </a:xfrm>
          <a:prstGeom prst="rect">
            <a:avLst/>
          </a:prstGeom>
        </p:spPr>
        <p:txBody>
          <a:bodyPr lIns="0" tIns="0" rIns="0" bIns="0" rtlCol="0" anchor="t">
            <a:spAutoFit/>
          </a:bodyPr>
          <a:lstStyle/>
          <a:p>
            <a:pPr algn="just">
              <a:lnSpc>
                <a:spcPts val="5778"/>
              </a:lnSpc>
              <a:spcBef>
                <a:spcPct val="0"/>
              </a:spcBef>
            </a:pPr>
            <a:r>
              <a:rPr lang="en-US" sz="4127">
                <a:solidFill>
                  <a:srgbClr val="FFFFFF"/>
                </a:solidFill>
                <a:latin typeface="Lora Bold Italics"/>
              </a:rPr>
              <a:t>The climate Change and Acid Rain are Global issues. We must work together to save our world. And our future depends on the action that we take today.</a:t>
            </a:r>
          </a:p>
        </p:txBody>
      </p:sp>
    </p:spTree>
    <p:extLst>
      <p:ext uri="{BB962C8B-B14F-4D97-AF65-F5344CB8AC3E}">
        <p14:creationId xmlns:p14="http://schemas.microsoft.com/office/powerpoint/2010/main" val="953004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0287000" cy="10287000"/>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2"/>
              <a:stretch>
                <a:fillRect l="-64209" r="-13567"/>
              </a:stretch>
            </a:blipFill>
          </p:spPr>
          <p:txBody>
            <a:bodyPr/>
            <a:lstStyle/>
            <a:p>
              <a:endParaRPr lang="en-IN"/>
            </a:p>
          </p:txBody>
        </p:sp>
      </p:grpSp>
      <p:sp>
        <p:nvSpPr>
          <p:cNvPr id="4" name="Freeform 4"/>
          <p:cNvSpPr/>
          <p:nvPr/>
        </p:nvSpPr>
        <p:spPr>
          <a:xfrm>
            <a:off x="6888225" y="7036868"/>
            <a:ext cx="836806" cy="826156"/>
          </a:xfrm>
          <a:custGeom>
            <a:avLst/>
            <a:gdLst/>
            <a:ahLst/>
            <a:cxnLst/>
            <a:rect l="l" t="t" r="r" b="b"/>
            <a:pathLst>
              <a:path w="836806" h="826156">
                <a:moveTo>
                  <a:pt x="0" y="0"/>
                </a:moveTo>
                <a:lnTo>
                  <a:pt x="836807" y="0"/>
                </a:lnTo>
                <a:lnTo>
                  <a:pt x="836807" y="826156"/>
                </a:lnTo>
                <a:lnTo>
                  <a:pt x="0" y="826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p:cNvGrpSpPr/>
          <p:nvPr/>
        </p:nvGrpSpPr>
        <p:grpSpPr>
          <a:xfrm rot="-10800000">
            <a:off x="9976349" y="718049"/>
            <a:ext cx="621302" cy="62130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grpSp>
        <p:nvGrpSpPr>
          <p:cNvPr id="7" name="Group 7"/>
          <p:cNvGrpSpPr/>
          <p:nvPr/>
        </p:nvGrpSpPr>
        <p:grpSpPr>
          <a:xfrm rot="-10800000">
            <a:off x="3990484" y="8681792"/>
            <a:ext cx="1153016" cy="115301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grpSp>
        <p:nvGrpSpPr>
          <p:cNvPr id="9" name="Group 9"/>
          <p:cNvGrpSpPr/>
          <p:nvPr/>
        </p:nvGrpSpPr>
        <p:grpSpPr>
          <a:xfrm>
            <a:off x="7121235" y="3566267"/>
            <a:ext cx="6899566" cy="2396128"/>
            <a:chOff x="0" y="0"/>
            <a:chExt cx="3058657" cy="965922"/>
          </a:xfrm>
          <a:scene3d>
            <a:camera prst="obliqueTopRight"/>
            <a:lightRig rig="threePt" dir="t"/>
          </a:scene3d>
        </p:grpSpPr>
        <p:sp>
          <p:nvSpPr>
            <p:cNvPr id="10" name="Freeform 10"/>
            <p:cNvSpPr/>
            <p:nvPr/>
          </p:nvSpPr>
          <p:spPr>
            <a:xfrm>
              <a:off x="0" y="0"/>
              <a:ext cx="3058657" cy="965922"/>
            </a:xfrm>
            <a:custGeom>
              <a:avLst/>
              <a:gdLst/>
              <a:ahLst/>
              <a:cxnLst/>
              <a:rect l="l" t="t" r="r" b="b"/>
              <a:pathLst>
                <a:path w="3058657" h="965922">
                  <a:moveTo>
                    <a:pt x="2934197" y="965922"/>
                  </a:moveTo>
                  <a:lnTo>
                    <a:pt x="124460" y="965922"/>
                  </a:lnTo>
                  <a:cubicBezTo>
                    <a:pt x="55880" y="965922"/>
                    <a:pt x="0" y="910042"/>
                    <a:pt x="0" y="841462"/>
                  </a:cubicBezTo>
                  <a:lnTo>
                    <a:pt x="0" y="124460"/>
                  </a:lnTo>
                  <a:cubicBezTo>
                    <a:pt x="0" y="55880"/>
                    <a:pt x="55880" y="0"/>
                    <a:pt x="124460" y="0"/>
                  </a:cubicBezTo>
                  <a:lnTo>
                    <a:pt x="2934197" y="0"/>
                  </a:lnTo>
                  <a:cubicBezTo>
                    <a:pt x="3002777" y="0"/>
                    <a:pt x="3058657" y="55880"/>
                    <a:pt x="3058657" y="124460"/>
                  </a:cubicBezTo>
                  <a:lnTo>
                    <a:pt x="3058657" y="841462"/>
                  </a:lnTo>
                  <a:cubicBezTo>
                    <a:pt x="3058657" y="910042"/>
                    <a:pt x="3002777" y="965922"/>
                    <a:pt x="2934197" y="965922"/>
                  </a:cubicBezTo>
                  <a:close/>
                </a:path>
              </a:pathLst>
            </a:custGeom>
            <a:solidFill>
              <a:srgbClr val="4C8F36">
                <a:alpha val="89804"/>
              </a:srgbClr>
            </a:solidFill>
          </p:spPr>
          <p:txBody>
            <a:bodyPr/>
            <a:lstStyle/>
            <a:p>
              <a:endParaRPr lang="en-IN"/>
            </a:p>
          </p:txBody>
        </p:sp>
      </p:grpSp>
      <p:sp>
        <p:nvSpPr>
          <p:cNvPr id="13" name="TextBox 13"/>
          <p:cNvSpPr txBox="1"/>
          <p:nvPr/>
        </p:nvSpPr>
        <p:spPr>
          <a:xfrm>
            <a:off x="7503718" y="3596002"/>
            <a:ext cx="6000089" cy="2131744"/>
          </a:xfrm>
          <a:prstGeom prst="rect">
            <a:avLst/>
          </a:prstGeom>
        </p:spPr>
        <p:txBody>
          <a:bodyPr lIns="0" tIns="0" rIns="0" bIns="0" rtlCol="0" anchor="t">
            <a:spAutoFit/>
          </a:bodyPr>
          <a:lstStyle/>
          <a:p>
            <a:pPr algn="ctr">
              <a:lnSpc>
                <a:spcPts val="17314"/>
              </a:lnSpc>
              <a:spcBef>
                <a:spcPct val="0"/>
              </a:spcBef>
            </a:pPr>
            <a:r>
              <a:rPr lang="en-US" sz="12367" b="1" spc="50" dirty="0">
                <a:ln w="0"/>
                <a:solidFill>
                  <a:schemeClr val="bg2"/>
                </a:solidFill>
                <a:effectLst>
                  <a:innerShdw blurRad="63500" dist="50800" dir="13500000">
                    <a:srgbClr val="000000">
                      <a:alpha val="50000"/>
                    </a:srgbClr>
                  </a:innerShdw>
                </a:effectLst>
                <a:latin typeface="Roboto Bold"/>
              </a:rPr>
              <a:t>THANK</a:t>
            </a:r>
          </a:p>
        </p:txBody>
      </p:sp>
      <p:grpSp>
        <p:nvGrpSpPr>
          <p:cNvPr id="11" name="Group 11"/>
          <p:cNvGrpSpPr/>
          <p:nvPr/>
        </p:nvGrpSpPr>
        <p:grpSpPr>
          <a:xfrm>
            <a:off x="11923564" y="5483319"/>
            <a:ext cx="4959439" cy="2402576"/>
            <a:chOff x="0" y="0"/>
            <a:chExt cx="2089139" cy="965922"/>
          </a:xfrm>
        </p:grpSpPr>
        <p:sp>
          <p:nvSpPr>
            <p:cNvPr id="12" name="Freeform 12"/>
            <p:cNvSpPr/>
            <p:nvPr/>
          </p:nvSpPr>
          <p:spPr>
            <a:xfrm>
              <a:off x="0" y="0"/>
              <a:ext cx="2089140" cy="965922"/>
            </a:xfrm>
            <a:custGeom>
              <a:avLst/>
              <a:gdLst/>
              <a:ahLst/>
              <a:cxnLst/>
              <a:rect l="l" t="t" r="r" b="b"/>
              <a:pathLst>
                <a:path w="2089140" h="965922">
                  <a:moveTo>
                    <a:pt x="1964679" y="965922"/>
                  </a:moveTo>
                  <a:lnTo>
                    <a:pt x="124460" y="965922"/>
                  </a:lnTo>
                  <a:cubicBezTo>
                    <a:pt x="55880" y="965922"/>
                    <a:pt x="0" y="910042"/>
                    <a:pt x="0" y="841462"/>
                  </a:cubicBezTo>
                  <a:lnTo>
                    <a:pt x="0" y="124460"/>
                  </a:lnTo>
                  <a:cubicBezTo>
                    <a:pt x="0" y="55880"/>
                    <a:pt x="55880" y="0"/>
                    <a:pt x="124460" y="0"/>
                  </a:cubicBezTo>
                  <a:lnTo>
                    <a:pt x="1964680" y="0"/>
                  </a:lnTo>
                  <a:cubicBezTo>
                    <a:pt x="2033260" y="0"/>
                    <a:pt x="2089140" y="55880"/>
                    <a:pt x="2089140" y="124460"/>
                  </a:cubicBezTo>
                  <a:lnTo>
                    <a:pt x="2089140" y="841462"/>
                  </a:lnTo>
                  <a:cubicBezTo>
                    <a:pt x="2089140" y="910042"/>
                    <a:pt x="2033260" y="965922"/>
                    <a:pt x="1964680" y="965922"/>
                  </a:cubicBezTo>
                  <a:close/>
                </a:path>
              </a:pathLst>
            </a:custGeom>
            <a:solidFill>
              <a:srgbClr val="4D7B8A">
                <a:alpha val="89804"/>
              </a:srgbClr>
            </a:solidFill>
          </p:spPr>
          <p:txBody>
            <a:bodyPr/>
            <a:lstStyle/>
            <a:p>
              <a:endParaRPr lang="en-IN"/>
            </a:p>
          </p:txBody>
        </p:sp>
      </p:grpSp>
      <p:sp>
        <p:nvSpPr>
          <p:cNvPr id="14" name="TextBox 14"/>
          <p:cNvSpPr txBox="1"/>
          <p:nvPr/>
        </p:nvSpPr>
        <p:spPr>
          <a:xfrm>
            <a:off x="12268200" y="5600700"/>
            <a:ext cx="4108545" cy="2060372"/>
          </a:xfrm>
          <a:prstGeom prst="rect">
            <a:avLst/>
          </a:prstGeom>
        </p:spPr>
        <p:txBody>
          <a:bodyPr wrap="square" lIns="0" tIns="0" rIns="0" bIns="0" rtlCol="0" anchor="t">
            <a:spAutoFit/>
          </a:bodyPr>
          <a:lstStyle/>
          <a:p>
            <a:pPr algn="ctr">
              <a:lnSpc>
                <a:spcPts val="17314"/>
              </a:lnSpc>
              <a:spcBef>
                <a:spcPct val="0"/>
              </a:spcBef>
            </a:pPr>
            <a:r>
              <a:rPr lang="en-US" sz="12367" b="1" spc="50" dirty="0">
                <a:ln w="0"/>
                <a:solidFill>
                  <a:schemeClr val="bg2"/>
                </a:solidFill>
                <a:effectLst>
                  <a:innerShdw blurRad="63500" dist="50800" dir="13500000">
                    <a:srgbClr val="000000">
                      <a:alpha val="50000"/>
                    </a:srgbClr>
                  </a:innerShdw>
                </a:effectLst>
                <a:latin typeface="Roboto Bold"/>
              </a:rPr>
              <a:t>YOU</a:t>
            </a:r>
          </a:p>
        </p:txBody>
      </p:sp>
      <p:grpSp>
        <p:nvGrpSpPr>
          <p:cNvPr id="15" name="Group 15"/>
          <p:cNvGrpSpPr/>
          <p:nvPr/>
        </p:nvGrpSpPr>
        <p:grpSpPr>
          <a:xfrm>
            <a:off x="12996312" y="1642767"/>
            <a:ext cx="3380433" cy="3380433"/>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grpSp>
        <p:nvGrpSpPr>
          <p:cNvPr id="19" name="Group 15">
            <a:extLst>
              <a:ext uri="{FF2B5EF4-FFF2-40B4-BE49-F238E27FC236}">
                <a16:creationId xmlns:a16="http://schemas.microsoft.com/office/drawing/2014/main" id="{E44E9F81-A0E1-7613-8743-4F1A67FC0BE3}"/>
              </a:ext>
            </a:extLst>
          </p:cNvPr>
          <p:cNvGrpSpPr/>
          <p:nvPr/>
        </p:nvGrpSpPr>
        <p:grpSpPr>
          <a:xfrm>
            <a:off x="8286132" y="8420100"/>
            <a:ext cx="3380433" cy="3380433"/>
            <a:chOff x="0" y="0"/>
            <a:chExt cx="6350000" cy="6350000"/>
          </a:xfrm>
        </p:grpSpPr>
        <p:sp>
          <p:nvSpPr>
            <p:cNvPr id="20" name="Freeform 16">
              <a:extLst>
                <a:ext uri="{FF2B5EF4-FFF2-40B4-BE49-F238E27FC236}">
                  <a16:creationId xmlns:a16="http://schemas.microsoft.com/office/drawing/2014/main" id="{9E5E37D0-9AA3-43DB-BCA2-55F6305624A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txBody>
            <a:bodyPr/>
            <a:lstStyle/>
            <a:p>
              <a:endParaRPr lang="en-IN"/>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5" name="Group 5"/>
          <p:cNvGrpSpPr/>
          <p:nvPr/>
        </p:nvGrpSpPr>
        <p:grpSpPr>
          <a:xfrm>
            <a:off x="8534400" y="457933"/>
            <a:ext cx="494567" cy="49456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7" name="Group 7"/>
          <p:cNvGrpSpPr/>
          <p:nvPr/>
        </p:nvGrpSpPr>
        <p:grpSpPr>
          <a:xfrm>
            <a:off x="8954233" y="457933"/>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9" name="Group 9"/>
          <p:cNvGrpSpPr/>
          <p:nvPr/>
        </p:nvGrpSpPr>
        <p:grpSpPr>
          <a:xfrm>
            <a:off x="12135860" y="6965763"/>
            <a:ext cx="182635" cy="182635"/>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A64C"/>
            </a:solidFill>
          </p:spPr>
          <p:txBody>
            <a:bodyPr/>
            <a:lstStyle/>
            <a:p>
              <a:endParaRPr lang="en-IN"/>
            </a:p>
          </p:txBody>
        </p:sp>
      </p:grpSp>
      <p:grpSp>
        <p:nvGrpSpPr>
          <p:cNvPr id="11" name="Group 11"/>
          <p:cNvGrpSpPr/>
          <p:nvPr/>
        </p:nvGrpSpPr>
        <p:grpSpPr>
          <a:xfrm>
            <a:off x="9335233" y="457933"/>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3" name="Group 13"/>
          <p:cNvGrpSpPr/>
          <p:nvPr/>
        </p:nvGrpSpPr>
        <p:grpSpPr>
          <a:xfrm>
            <a:off x="3828306" y="3945131"/>
            <a:ext cx="10039170" cy="5797415"/>
            <a:chOff x="0" y="0"/>
            <a:chExt cx="2644061" cy="1526891"/>
          </a:xfrm>
        </p:grpSpPr>
        <p:sp>
          <p:nvSpPr>
            <p:cNvPr id="14" name="Freeform 14"/>
            <p:cNvSpPr/>
            <p:nvPr/>
          </p:nvSpPr>
          <p:spPr>
            <a:xfrm>
              <a:off x="0" y="0"/>
              <a:ext cx="2644061" cy="1526891"/>
            </a:xfrm>
            <a:custGeom>
              <a:avLst/>
              <a:gdLst/>
              <a:ahLst/>
              <a:cxnLst/>
              <a:rect l="l" t="t" r="r" b="b"/>
              <a:pathLst>
                <a:path w="2644061" h="1526891">
                  <a:moveTo>
                    <a:pt x="0" y="0"/>
                  </a:moveTo>
                  <a:lnTo>
                    <a:pt x="2644061" y="0"/>
                  </a:lnTo>
                  <a:lnTo>
                    <a:pt x="2644061" y="1526891"/>
                  </a:lnTo>
                  <a:lnTo>
                    <a:pt x="0" y="1526891"/>
                  </a:lnTo>
                  <a:close/>
                </a:path>
              </a:pathLst>
            </a:custGeom>
            <a:gradFill rotWithShape="1">
              <a:gsLst>
                <a:gs pos="0">
                  <a:srgbClr val="000000">
                    <a:alpha val="100000"/>
                  </a:srgbClr>
                </a:gs>
                <a:gs pos="100000">
                  <a:srgbClr val="737373">
                    <a:alpha val="100000"/>
                  </a:srgbClr>
                </a:gs>
              </a:gsLst>
              <a:lin ang="0"/>
            </a:gradFill>
          </p:spPr>
          <p:txBody>
            <a:bodyPr/>
            <a:lstStyle/>
            <a:p>
              <a:endParaRPr lang="en-IN"/>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6" name="Freeform 16"/>
          <p:cNvSpPr/>
          <p:nvPr/>
        </p:nvSpPr>
        <p:spPr>
          <a:xfrm>
            <a:off x="4236531" y="4256680"/>
            <a:ext cx="9260820" cy="5134923"/>
          </a:xfrm>
          <a:custGeom>
            <a:avLst/>
            <a:gdLst/>
            <a:ahLst/>
            <a:cxnLst/>
            <a:rect l="l" t="t" r="r" b="b"/>
            <a:pathLst>
              <a:path w="9260820" h="5134923">
                <a:moveTo>
                  <a:pt x="0" y="0"/>
                </a:moveTo>
                <a:lnTo>
                  <a:pt x="9260821" y="0"/>
                </a:lnTo>
                <a:lnTo>
                  <a:pt x="9260821" y="5134923"/>
                </a:lnTo>
                <a:lnTo>
                  <a:pt x="0" y="5134923"/>
                </a:lnTo>
                <a:lnTo>
                  <a:pt x="0" y="0"/>
                </a:lnTo>
                <a:close/>
              </a:path>
            </a:pathLst>
          </a:custGeom>
          <a:blipFill>
            <a:blip r:embed="rId8"/>
            <a:stretch>
              <a:fillRect l="-135721" t="-59663" r="-16548" b="-96256"/>
            </a:stretch>
          </a:blipFill>
        </p:spPr>
        <p:txBody>
          <a:bodyPr/>
          <a:lstStyle/>
          <a:p>
            <a:endParaRPr lang="en-IN"/>
          </a:p>
        </p:txBody>
      </p:sp>
      <p:grpSp>
        <p:nvGrpSpPr>
          <p:cNvPr id="17" name="Group 17"/>
          <p:cNvGrpSpPr/>
          <p:nvPr/>
        </p:nvGrpSpPr>
        <p:grpSpPr>
          <a:xfrm>
            <a:off x="1922360" y="1333500"/>
            <a:ext cx="14603322" cy="1979475"/>
            <a:chOff x="0" y="0"/>
            <a:chExt cx="3846142" cy="521343"/>
          </a:xfrm>
        </p:grpSpPr>
        <p:sp>
          <p:nvSpPr>
            <p:cNvPr id="18" name="Freeform 18"/>
            <p:cNvSpPr/>
            <p:nvPr/>
          </p:nvSpPr>
          <p:spPr>
            <a:xfrm>
              <a:off x="0" y="0"/>
              <a:ext cx="3846142" cy="521343"/>
            </a:xfrm>
            <a:custGeom>
              <a:avLst/>
              <a:gdLst/>
              <a:ahLst/>
              <a:cxnLst/>
              <a:rect l="l" t="t" r="r" b="b"/>
              <a:pathLst>
                <a:path w="3846142" h="521343">
                  <a:moveTo>
                    <a:pt x="27038" y="0"/>
                  </a:moveTo>
                  <a:lnTo>
                    <a:pt x="3819105" y="0"/>
                  </a:lnTo>
                  <a:cubicBezTo>
                    <a:pt x="3834037" y="0"/>
                    <a:pt x="3846142" y="12105"/>
                    <a:pt x="3846142" y="27038"/>
                  </a:cubicBezTo>
                  <a:lnTo>
                    <a:pt x="3846142" y="494306"/>
                  </a:lnTo>
                  <a:cubicBezTo>
                    <a:pt x="3846142" y="501477"/>
                    <a:pt x="3843294" y="508354"/>
                    <a:pt x="3838223" y="513424"/>
                  </a:cubicBezTo>
                  <a:cubicBezTo>
                    <a:pt x="3833153" y="518495"/>
                    <a:pt x="3826276" y="521343"/>
                    <a:pt x="3819105" y="521343"/>
                  </a:cubicBezTo>
                  <a:lnTo>
                    <a:pt x="27038" y="521343"/>
                  </a:lnTo>
                  <a:cubicBezTo>
                    <a:pt x="19867" y="521343"/>
                    <a:pt x="12990" y="518495"/>
                    <a:pt x="7919" y="513424"/>
                  </a:cubicBezTo>
                  <a:cubicBezTo>
                    <a:pt x="2849" y="508354"/>
                    <a:pt x="0" y="501477"/>
                    <a:pt x="0" y="494306"/>
                  </a:cubicBezTo>
                  <a:lnTo>
                    <a:pt x="0" y="27038"/>
                  </a:lnTo>
                  <a:cubicBezTo>
                    <a:pt x="0" y="19867"/>
                    <a:pt x="2849" y="12990"/>
                    <a:pt x="7919" y="7919"/>
                  </a:cubicBezTo>
                  <a:cubicBezTo>
                    <a:pt x="12990" y="2849"/>
                    <a:pt x="19867" y="0"/>
                    <a:pt x="27038" y="0"/>
                  </a:cubicBezTo>
                  <a:close/>
                </a:path>
              </a:pathLst>
            </a:custGeom>
            <a:solidFill>
              <a:srgbClr val="4C8F36">
                <a:alpha val="48627"/>
              </a:srgbClr>
            </a:solidFill>
          </p:spPr>
          <p:txBody>
            <a:bodyPr/>
            <a:lstStyle/>
            <a:p>
              <a:endParaRPr lang="en-IN"/>
            </a:p>
          </p:txBody>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20" name="TextBox 20"/>
          <p:cNvSpPr txBox="1"/>
          <p:nvPr/>
        </p:nvSpPr>
        <p:spPr>
          <a:xfrm>
            <a:off x="1922360" y="1638300"/>
            <a:ext cx="14503337" cy="1557655"/>
          </a:xfrm>
          <a:prstGeom prst="rect">
            <a:avLst/>
          </a:prstGeom>
        </p:spPr>
        <p:txBody>
          <a:bodyPr lIns="0" tIns="0" rIns="0" bIns="0" rtlCol="0" anchor="t">
            <a:spAutoFit/>
          </a:bodyPr>
          <a:lstStyle/>
          <a:p>
            <a:pPr algn="ctr">
              <a:lnSpc>
                <a:spcPts val="6095"/>
              </a:lnSpc>
            </a:pPr>
            <a:r>
              <a:rPr lang="en-US" sz="5300" dirty="0">
                <a:solidFill>
                  <a:srgbClr val="FFFFFF"/>
                </a:solidFill>
                <a:latin typeface="Kollektif Bold"/>
              </a:rPr>
              <a:t>CLIMATE CHANGE : CAUSES , EFFECTS AND SOLUTIONS!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742140" y="638870"/>
            <a:ext cx="782670" cy="741560"/>
          </a:xfrm>
          <a:custGeom>
            <a:avLst/>
            <a:gdLst/>
            <a:ahLst/>
            <a:cxnLst/>
            <a:rect l="l" t="t" r="r" b="b"/>
            <a:pathLst>
              <a:path w="782670" h="741560">
                <a:moveTo>
                  <a:pt x="0" y="0"/>
                </a:moveTo>
                <a:lnTo>
                  <a:pt x="782670" y="0"/>
                </a:lnTo>
                <a:lnTo>
                  <a:pt x="782670" y="741560"/>
                </a:lnTo>
                <a:lnTo>
                  <a:pt x="0" y="741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366043" y="1313842"/>
            <a:ext cx="15636540" cy="7944458"/>
            <a:chOff x="0" y="0"/>
            <a:chExt cx="3791664" cy="1926431"/>
          </a:xfrm>
        </p:grpSpPr>
        <p:sp>
          <p:nvSpPr>
            <p:cNvPr id="4" name="Freeform 4"/>
            <p:cNvSpPr/>
            <p:nvPr/>
          </p:nvSpPr>
          <p:spPr>
            <a:xfrm>
              <a:off x="0" y="0"/>
              <a:ext cx="3791664" cy="1926431"/>
            </a:xfrm>
            <a:custGeom>
              <a:avLst/>
              <a:gdLst/>
              <a:ahLst/>
              <a:cxnLst/>
              <a:rect l="l" t="t" r="r" b="b"/>
              <a:pathLst>
                <a:path w="3791664" h="1926431">
                  <a:moveTo>
                    <a:pt x="0" y="0"/>
                  </a:moveTo>
                  <a:lnTo>
                    <a:pt x="3791664" y="0"/>
                  </a:lnTo>
                  <a:lnTo>
                    <a:pt x="3791664" y="1926431"/>
                  </a:lnTo>
                  <a:lnTo>
                    <a:pt x="0" y="1926431"/>
                  </a:lnTo>
                  <a:close/>
                </a:path>
              </a:pathLst>
            </a:custGeom>
            <a:gradFill rotWithShape="1">
              <a:gsLst>
                <a:gs pos="0">
                  <a:srgbClr val="5DE0E6">
                    <a:alpha val="40000"/>
                  </a:srgbClr>
                </a:gs>
                <a:gs pos="100000">
                  <a:srgbClr val="004AAD">
                    <a:alpha val="40000"/>
                  </a:srgbClr>
                </a:gs>
              </a:gsLst>
              <a:lin ang="0"/>
            </a:gradFill>
          </p:spPr>
          <p:txBody>
            <a:bodyPr/>
            <a:lstStyle/>
            <a:p>
              <a:endParaRPr lang="en-IN"/>
            </a:p>
          </p:txBody>
        </p:sp>
      </p:grpSp>
      <p:sp>
        <p:nvSpPr>
          <p:cNvPr id="5" name="Freeform 5"/>
          <p:cNvSpPr/>
          <p:nvPr/>
        </p:nvSpPr>
        <p:spPr>
          <a:xfrm>
            <a:off x="7021066" y="1930782"/>
            <a:ext cx="4303018" cy="6763092"/>
          </a:xfrm>
          <a:custGeom>
            <a:avLst/>
            <a:gdLst/>
            <a:ahLst/>
            <a:cxnLst/>
            <a:rect l="l" t="t" r="r" b="b"/>
            <a:pathLst>
              <a:path w="4303018" h="6763092">
                <a:moveTo>
                  <a:pt x="0" y="0"/>
                </a:moveTo>
                <a:lnTo>
                  <a:pt x="4303018" y="0"/>
                </a:lnTo>
                <a:lnTo>
                  <a:pt x="4303018" y="6763093"/>
                </a:lnTo>
                <a:lnTo>
                  <a:pt x="0" y="6763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7164508" y="9277350"/>
            <a:ext cx="764573" cy="724414"/>
          </a:xfrm>
          <a:custGeom>
            <a:avLst/>
            <a:gdLst/>
            <a:ahLst/>
            <a:cxnLst/>
            <a:rect l="l" t="t" r="r" b="b"/>
            <a:pathLst>
              <a:path w="764573" h="724414">
                <a:moveTo>
                  <a:pt x="0" y="0"/>
                </a:moveTo>
                <a:lnTo>
                  <a:pt x="764573" y="0"/>
                </a:lnTo>
                <a:lnTo>
                  <a:pt x="764573" y="724414"/>
                </a:lnTo>
                <a:lnTo>
                  <a:pt x="0" y="724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7"/>
          <p:cNvSpPr txBox="1"/>
          <p:nvPr/>
        </p:nvSpPr>
        <p:spPr>
          <a:xfrm>
            <a:off x="1955656" y="3628871"/>
            <a:ext cx="14876415" cy="1731083"/>
          </a:xfrm>
          <a:prstGeom prst="rect">
            <a:avLst/>
          </a:prstGeom>
        </p:spPr>
        <p:txBody>
          <a:bodyPr lIns="0" tIns="0" rIns="0" bIns="0" rtlCol="0" anchor="t">
            <a:spAutoFit/>
          </a:bodyPr>
          <a:lstStyle/>
          <a:p>
            <a:pPr>
              <a:lnSpc>
                <a:spcPts val="6960"/>
              </a:lnSpc>
              <a:spcBef>
                <a:spcPct val="0"/>
              </a:spcBef>
            </a:pPr>
            <a:r>
              <a:rPr lang="en-US" sz="4972">
                <a:solidFill>
                  <a:srgbClr val="FFFFFF"/>
                </a:solidFill>
                <a:latin typeface="Lovelo"/>
              </a:rPr>
              <a:t>“FIRST OF ALL,YOU ALL SHOULD KNOW THAT WEATHER AND CLIMATE ARE NOT SAME THING?”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5" name="Group 5"/>
          <p:cNvGrpSpPr/>
          <p:nvPr/>
        </p:nvGrpSpPr>
        <p:grpSpPr>
          <a:xfrm>
            <a:off x="852167" y="4347372"/>
            <a:ext cx="16709057" cy="5389573"/>
            <a:chOff x="0" y="0"/>
            <a:chExt cx="6704105" cy="2162436"/>
          </a:xfrm>
        </p:grpSpPr>
        <p:sp>
          <p:nvSpPr>
            <p:cNvPr id="6" name="Freeform 6"/>
            <p:cNvSpPr/>
            <p:nvPr/>
          </p:nvSpPr>
          <p:spPr>
            <a:xfrm>
              <a:off x="0" y="0"/>
              <a:ext cx="6704106" cy="2162436"/>
            </a:xfrm>
            <a:custGeom>
              <a:avLst/>
              <a:gdLst/>
              <a:ahLst/>
              <a:cxnLst/>
              <a:rect l="l" t="t" r="r" b="b"/>
              <a:pathLst>
                <a:path w="6704106" h="2162436">
                  <a:moveTo>
                    <a:pt x="6579646" y="2162436"/>
                  </a:moveTo>
                  <a:lnTo>
                    <a:pt x="124460" y="2162436"/>
                  </a:lnTo>
                  <a:cubicBezTo>
                    <a:pt x="55880" y="2162436"/>
                    <a:pt x="0" y="2106556"/>
                    <a:pt x="0" y="2037976"/>
                  </a:cubicBezTo>
                  <a:lnTo>
                    <a:pt x="0" y="124460"/>
                  </a:lnTo>
                  <a:cubicBezTo>
                    <a:pt x="0" y="55880"/>
                    <a:pt x="55880" y="0"/>
                    <a:pt x="124460" y="0"/>
                  </a:cubicBezTo>
                  <a:lnTo>
                    <a:pt x="6579646" y="0"/>
                  </a:lnTo>
                  <a:cubicBezTo>
                    <a:pt x="6648225" y="0"/>
                    <a:pt x="6704106" y="55880"/>
                    <a:pt x="6704106" y="124460"/>
                  </a:cubicBezTo>
                  <a:lnTo>
                    <a:pt x="6704106" y="2037976"/>
                  </a:lnTo>
                  <a:cubicBezTo>
                    <a:pt x="6704106" y="2106556"/>
                    <a:pt x="6648225" y="2162436"/>
                    <a:pt x="6579646" y="2162436"/>
                  </a:cubicBezTo>
                  <a:close/>
                </a:path>
              </a:pathLst>
            </a:custGeom>
            <a:solidFill>
              <a:srgbClr val="4C8F36"/>
            </a:solidFill>
          </p:spPr>
          <p:txBody>
            <a:bodyPr/>
            <a:lstStyle/>
            <a:p>
              <a:endParaRPr lang="en-IN"/>
            </a:p>
          </p:txBody>
        </p:sp>
      </p:grpSp>
      <p:sp>
        <p:nvSpPr>
          <p:cNvPr id="7" name="TextBox 7"/>
          <p:cNvSpPr txBox="1"/>
          <p:nvPr/>
        </p:nvSpPr>
        <p:spPr>
          <a:xfrm>
            <a:off x="1345171" y="1822124"/>
            <a:ext cx="15733162" cy="1898650"/>
          </a:xfrm>
          <a:prstGeom prst="rect">
            <a:avLst/>
          </a:prstGeom>
        </p:spPr>
        <p:txBody>
          <a:bodyPr lIns="0" tIns="0" rIns="0" bIns="0" rtlCol="0" anchor="t">
            <a:spAutoFit/>
          </a:bodyPr>
          <a:lstStyle/>
          <a:p>
            <a:pPr algn="ctr">
              <a:lnSpc>
                <a:spcPts val="7474"/>
              </a:lnSpc>
            </a:pPr>
            <a:r>
              <a:rPr lang="en-US" sz="6499" dirty="0">
                <a:solidFill>
                  <a:srgbClr val="FFFFFF"/>
                </a:solidFill>
                <a:latin typeface="League Spartan"/>
              </a:rPr>
              <a:t>Difference between Weather and Climate</a:t>
            </a:r>
          </a:p>
        </p:txBody>
      </p:sp>
      <p:grpSp>
        <p:nvGrpSpPr>
          <p:cNvPr id="8" name="Group 8"/>
          <p:cNvGrpSpPr/>
          <p:nvPr/>
        </p:nvGrpSpPr>
        <p:grpSpPr>
          <a:xfrm>
            <a:off x="9302597" y="425302"/>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sp>
        <p:nvSpPr>
          <p:cNvPr id="10" name="TextBox 10"/>
          <p:cNvSpPr txBox="1"/>
          <p:nvPr/>
        </p:nvSpPr>
        <p:spPr>
          <a:xfrm>
            <a:off x="10148509" y="4537304"/>
            <a:ext cx="7044116" cy="5467651"/>
          </a:xfrm>
          <a:prstGeom prst="rect">
            <a:avLst/>
          </a:prstGeom>
        </p:spPr>
        <p:txBody>
          <a:bodyPr lIns="0" tIns="0" rIns="0" bIns="0" rtlCol="0" anchor="t">
            <a:spAutoFit/>
          </a:bodyPr>
          <a:lstStyle/>
          <a:p>
            <a:pPr>
              <a:lnSpc>
                <a:spcPts val="3877"/>
              </a:lnSpc>
              <a:spcBef>
                <a:spcPct val="0"/>
              </a:spcBef>
            </a:pPr>
            <a:r>
              <a:rPr lang="en-US" sz="2769" dirty="0">
                <a:solidFill>
                  <a:srgbClr val="000000"/>
                </a:solidFill>
                <a:latin typeface="Lora Bold"/>
              </a:rPr>
              <a:t>1) Climate is study of the average weather condition observed over a long period of time.</a:t>
            </a:r>
          </a:p>
          <a:p>
            <a:pPr>
              <a:lnSpc>
                <a:spcPts val="3877"/>
              </a:lnSpc>
              <a:spcBef>
                <a:spcPct val="0"/>
              </a:spcBef>
            </a:pPr>
            <a:endParaRPr lang="en-US" sz="2769" dirty="0">
              <a:solidFill>
                <a:srgbClr val="000000"/>
              </a:solidFill>
              <a:latin typeface="Lora Bold"/>
            </a:endParaRPr>
          </a:p>
          <a:p>
            <a:pPr>
              <a:lnSpc>
                <a:spcPts val="3877"/>
              </a:lnSpc>
              <a:spcBef>
                <a:spcPct val="0"/>
              </a:spcBef>
            </a:pPr>
            <a:r>
              <a:rPr lang="en-US" sz="2769" dirty="0">
                <a:solidFill>
                  <a:srgbClr val="000000"/>
                </a:solidFill>
                <a:latin typeface="Lora Bold"/>
              </a:rPr>
              <a:t>2) Long term phenomenon.</a:t>
            </a:r>
          </a:p>
          <a:p>
            <a:pPr>
              <a:lnSpc>
                <a:spcPts val="3877"/>
              </a:lnSpc>
              <a:spcBef>
                <a:spcPct val="0"/>
              </a:spcBef>
            </a:pPr>
            <a:r>
              <a:rPr lang="en-US" sz="2769" dirty="0">
                <a:solidFill>
                  <a:srgbClr val="000000"/>
                </a:solidFill>
                <a:latin typeface="Lora Bold"/>
              </a:rPr>
              <a:t> </a:t>
            </a:r>
          </a:p>
          <a:p>
            <a:pPr>
              <a:lnSpc>
                <a:spcPts val="3877"/>
              </a:lnSpc>
              <a:spcBef>
                <a:spcPct val="0"/>
              </a:spcBef>
            </a:pPr>
            <a:r>
              <a:rPr lang="en-US" sz="2769" dirty="0">
                <a:solidFill>
                  <a:srgbClr val="000000"/>
                </a:solidFill>
                <a:latin typeface="Lora Bold"/>
              </a:rPr>
              <a:t>3) It does not change frequently.</a:t>
            </a:r>
          </a:p>
          <a:p>
            <a:pPr>
              <a:lnSpc>
                <a:spcPts val="3877"/>
              </a:lnSpc>
              <a:spcBef>
                <a:spcPct val="0"/>
              </a:spcBef>
            </a:pPr>
            <a:endParaRPr lang="en-US" sz="2769" dirty="0">
              <a:solidFill>
                <a:srgbClr val="000000"/>
              </a:solidFill>
              <a:latin typeface="Lora Bold"/>
            </a:endParaRPr>
          </a:p>
          <a:p>
            <a:pPr>
              <a:lnSpc>
                <a:spcPts val="3877"/>
              </a:lnSpc>
              <a:spcBef>
                <a:spcPct val="0"/>
              </a:spcBef>
            </a:pPr>
            <a:r>
              <a:rPr lang="en-US" sz="2769" dirty="0">
                <a:solidFill>
                  <a:srgbClr val="000000"/>
                </a:solidFill>
                <a:latin typeface="Lora Bold"/>
              </a:rPr>
              <a:t>4) It depends on a larger area like state or country.</a:t>
            </a:r>
          </a:p>
          <a:p>
            <a:pPr>
              <a:lnSpc>
                <a:spcPts val="3877"/>
              </a:lnSpc>
              <a:spcBef>
                <a:spcPct val="0"/>
              </a:spcBef>
            </a:pPr>
            <a:endParaRPr lang="en-US" sz="2769" dirty="0">
              <a:solidFill>
                <a:srgbClr val="000000"/>
              </a:solidFill>
              <a:latin typeface="Lora Bold"/>
            </a:endParaRPr>
          </a:p>
        </p:txBody>
      </p:sp>
      <p:sp>
        <p:nvSpPr>
          <p:cNvPr id="11" name="TextBox 11"/>
          <p:cNvSpPr txBox="1"/>
          <p:nvPr/>
        </p:nvSpPr>
        <p:spPr>
          <a:xfrm>
            <a:off x="1451473" y="4664974"/>
            <a:ext cx="7617862" cy="4612376"/>
          </a:xfrm>
          <a:prstGeom prst="rect">
            <a:avLst/>
          </a:prstGeom>
        </p:spPr>
        <p:txBody>
          <a:bodyPr lIns="0" tIns="0" rIns="0" bIns="0" rtlCol="0" anchor="t">
            <a:spAutoFit/>
          </a:bodyPr>
          <a:lstStyle/>
          <a:p>
            <a:pPr>
              <a:lnSpc>
                <a:spcPts val="4074"/>
              </a:lnSpc>
            </a:pPr>
            <a:r>
              <a:rPr lang="en-US" sz="2910" dirty="0">
                <a:solidFill>
                  <a:srgbClr val="000000"/>
                </a:solidFill>
                <a:latin typeface="Lora Bold"/>
              </a:rPr>
              <a:t>1) Weather is study of  atmosphere conditions for a short period of time.</a:t>
            </a:r>
          </a:p>
          <a:p>
            <a:pPr>
              <a:lnSpc>
                <a:spcPts val="4074"/>
              </a:lnSpc>
            </a:pPr>
            <a:endParaRPr lang="en-US" sz="2910" dirty="0">
              <a:solidFill>
                <a:srgbClr val="000000"/>
              </a:solidFill>
              <a:latin typeface="Lora Bold"/>
            </a:endParaRPr>
          </a:p>
          <a:p>
            <a:pPr>
              <a:lnSpc>
                <a:spcPts val="4074"/>
              </a:lnSpc>
            </a:pPr>
            <a:r>
              <a:rPr lang="en-US" sz="2910" dirty="0">
                <a:solidFill>
                  <a:srgbClr val="000000"/>
                </a:solidFill>
                <a:latin typeface="Lora Bold"/>
              </a:rPr>
              <a:t>2) Short term phenomenon.</a:t>
            </a:r>
          </a:p>
          <a:p>
            <a:pPr>
              <a:lnSpc>
                <a:spcPts val="4074"/>
              </a:lnSpc>
            </a:pPr>
            <a:endParaRPr lang="en-US" sz="2910" dirty="0">
              <a:solidFill>
                <a:srgbClr val="000000"/>
              </a:solidFill>
              <a:latin typeface="Lora Bold"/>
            </a:endParaRPr>
          </a:p>
          <a:p>
            <a:pPr>
              <a:lnSpc>
                <a:spcPts val="4074"/>
              </a:lnSpc>
            </a:pPr>
            <a:r>
              <a:rPr lang="en-US" sz="2910" dirty="0">
                <a:solidFill>
                  <a:srgbClr val="000000"/>
                </a:solidFill>
                <a:latin typeface="Lora Bold"/>
              </a:rPr>
              <a:t>3) It changes frequently .</a:t>
            </a:r>
          </a:p>
          <a:p>
            <a:pPr>
              <a:lnSpc>
                <a:spcPts val="4074"/>
              </a:lnSpc>
            </a:pPr>
            <a:endParaRPr lang="en-US" sz="2910" dirty="0">
              <a:solidFill>
                <a:srgbClr val="000000"/>
              </a:solidFill>
              <a:latin typeface="Lora Bold"/>
            </a:endParaRPr>
          </a:p>
          <a:p>
            <a:pPr>
              <a:lnSpc>
                <a:spcPts val="4074"/>
              </a:lnSpc>
              <a:spcBef>
                <a:spcPct val="0"/>
              </a:spcBef>
            </a:pPr>
            <a:r>
              <a:rPr lang="en-US" sz="2910" dirty="0">
                <a:solidFill>
                  <a:srgbClr val="000000"/>
                </a:solidFill>
                <a:latin typeface="Lora Bold"/>
              </a:rPr>
              <a:t>4) It depends on smaller areas likes district  or state.</a:t>
            </a:r>
          </a:p>
        </p:txBody>
      </p:sp>
      <p:sp>
        <p:nvSpPr>
          <p:cNvPr id="12" name="AutoShape 12"/>
          <p:cNvSpPr/>
          <p:nvPr/>
        </p:nvSpPr>
        <p:spPr>
          <a:xfrm>
            <a:off x="9535593" y="4974553"/>
            <a:ext cx="28575" cy="4264569"/>
          </a:xfrm>
          <a:prstGeom prst="line">
            <a:avLst/>
          </a:prstGeom>
          <a:ln w="66675" cap="flat">
            <a:solidFill>
              <a:srgbClr val="000000"/>
            </a:solidFill>
            <a:prstDash val="solid"/>
            <a:headEnd type="none" w="sm" len="sm"/>
            <a:tailEnd type="none" w="sm" len="sm"/>
          </a:ln>
        </p:spPr>
        <p:txBody>
          <a:bodyPr/>
          <a:lstStyle/>
          <a:p>
            <a:endParaRPr lang="en-IN"/>
          </a:p>
        </p:txBody>
      </p:sp>
      <p:grpSp>
        <p:nvGrpSpPr>
          <p:cNvPr id="13" name="Group 13"/>
          <p:cNvGrpSpPr/>
          <p:nvPr/>
        </p:nvGrpSpPr>
        <p:grpSpPr>
          <a:xfrm>
            <a:off x="8959412" y="425302"/>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grpSp>
        <p:nvGrpSpPr>
          <p:cNvPr id="15" name="Group 15"/>
          <p:cNvGrpSpPr/>
          <p:nvPr/>
        </p:nvGrpSpPr>
        <p:grpSpPr>
          <a:xfrm>
            <a:off x="8616227" y="425302"/>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txBody>
            <a:bodyPr/>
            <a:lstStyle/>
            <a:p>
              <a:endParaRPr lang="en-IN"/>
            </a:p>
          </p:txBody>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rot="-10800000">
            <a:off x="16637998" y="9976349"/>
            <a:ext cx="621302" cy="62130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grpSp>
        <p:nvGrpSpPr>
          <p:cNvPr id="5" name="Group 5"/>
          <p:cNvGrpSpPr/>
          <p:nvPr/>
        </p:nvGrpSpPr>
        <p:grpSpPr>
          <a:xfrm rot="-10800000">
            <a:off x="11157953" y="-284128"/>
            <a:ext cx="1153016" cy="115301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grpSp>
        <p:nvGrpSpPr>
          <p:cNvPr id="7" name="Group 7"/>
          <p:cNvGrpSpPr/>
          <p:nvPr/>
        </p:nvGrpSpPr>
        <p:grpSpPr>
          <a:xfrm>
            <a:off x="6087506" y="2593019"/>
            <a:ext cx="10707605" cy="5849929"/>
            <a:chOff x="0" y="0"/>
            <a:chExt cx="2820110" cy="1540722"/>
          </a:xfrm>
        </p:grpSpPr>
        <p:sp>
          <p:nvSpPr>
            <p:cNvPr id="8" name="Freeform 8"/>
            <p:cNvSpPr/>
            <p:nvPr/>
          </p:nvSpPr>
          <p:spPr>
            <a:xfrm>
              <a:off x="0" y="0"/>
              <a:ext cx="2820110" cy="1540722"/>
            </a:xfrm>
            <a:custGeom>
              <a:avLst/>
              <a:gdLst/>
              <a:ahLst/>
              <a:cxnLst/>
              <a:rect l="l" t="t" r="r" b="b"/>
              <a:pathLst>
                <a:path w="2820110" h="1540722">
                  <a:moveTo>
                    <a:pt x="0" y="0"/>
                  </a:moveTo>
                  <a:lnTo>
                    <a:pt x="2820110" y="0"/>
                  </a:lnTo>
                  <a:lnTo>
                    <a:pt x="2820110" y="1540722"/>
                  </a:lnTo>
                  <a:lnTo>
                    <a:pt x="0" y="1540722"/>
                  </a:lnTo>
                  <a:close/>
                </a:path>
              </a:pathLst>
            </a:custGeom>
            <a:solidFill>
              <a:srgbClr val="545454"/>
            </a:solidFill>
          </p:spPr>
          <p:txBody>
            <a:bodyPr/>
            <a:lstStyle/>
            <a:p>
              <a:endParaRPr lang="en-IN"/>
            </a:p>
          </p:txBody>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0" name="Freeform 10"/>
          <p:cNvSpPr/>
          <p:nvPr/>
        </p:nvSpPr>
        <p:spPr>
          <a:xfrm>
            <a:off x="6532220" y="2957679"/>
            <a:ext cx="9799127" cy="5141439"/>
          </a:xfrm>
          <a:custGeom>
            <a:avLst/>
            <a:gdLst/>
            <a:ahLst/>
            <a:cxnLst/>
            <a:rect l="l" t="t" r="r" b="b"/>
            <a:pathLst>
              <a:path w="9799127" h="5141439">
                <a:moveTo>
                  <a:pt x="0" y="0"/>
                </a:moveTo>
                <a:lnTo>
                  <a:pt x="9799127" y="0"/>
                </a:lnTo>
                <a:lnTo>
                  <a:pt x="9799127" y="5141439"/>
                </a:lnTo>
                <a:lnTo>
                  <a:pt x="0" y="5141439"/>
                </a:lnTo>
                <a:lnTo>
                  <a:pt x="0" y="0"/>
                </a:lnTo>
                <a:close/>
              </a:path>
            </a:pathLst>
          </a:custGeom>
          <a:blipFill>
            <a:blip r:embed="rId4"/>
            <a:stretch>
              <a:fillRect t="-7177" b="-7177"/>
            </a:stretch>
          </a:blipFill>
        </p:spPr>
        <p:txBody>
          <a:bodyPr/>
          <a:lstStyle/>
          <a:p>
            <a:endParaRPr lang="en-IN"/>
          </a:p>
        </p:txBody>
      </p:sp>
      <p:grpSp>
        <p:nvGrpSpPr>
          <p:cNvPr id="11" name="Group 11"/>
          <p:cNvGrpSpPr/>
          <p:nvPr/>
        </p:nvGrpSpPr>
        <p:grpSpPr>
          <a:xfrm>
            <a:off x="1028700" y="977897"/>
            <a:ext cx="9161811" cy="1243646"/>
            <a:chOff x="0" y="0"/>
            <a:chExt cx="2412987" cy="327545"/>
          </a:xfrm>
        </p:grpSpPr>
        <p:sp>
          <p:nvSpPr>
            <p:cNvPr id="12" name="Freeform 12"/>
            <p:cNvSpPr/>
            <p:nvPr/>
          </p:nvSpPr>
          <p:spPr>
            <a:xfrm>
              <a:off x="0" y="0"/>
              <a:ext cx="2412987" cy="327545"/>
            </a:xfrm>
            <a:custGeom>
              <a:avLst/>
              <a:gdLst/>
              <a:ahLst/>
              <a:cxnLst/>
              <a:rect l="l" t="t" r="r" b="b"/>
              <a:pathLst>
                <a:path w="2412987" h="327545">
                  <a:moveTo>
                    <a:pt x="43096" y="0"/>
                  </a:moveTo>
                  <a:lnTo>
                    <a:pt x="2369891" y="0"/>
                  </a:lnTo>
                  <a:cubicBezTo>
                    <a:pt x="2393692" y="0"/>
                    <a:pt x="2412987" y="19295"/>
                    <a:pt x="2412987" y="43096"/>
                  </a:cubicBezTo>
                  <a:lnTo>
                    <a:pt x="2412987" y="284449"/>
                  </a:lnTo>
                  <a:cubicBezTo>
                    <a:pt x="2412987" y="308250"/>
                    <a:pt x="2393692" y="327545"/>
                    <a:pt x="2369891" y="327545"/>
                  </a:cubicBezTo>
                  <a:lnTo>
                    <a:pt x="43096" y="327545"/>
                  </a:lnTo>
                  <a:cubicBezTo>
                    <a:pt x="19295" y="327545"/>
                    <a:pt x="0" y="308250"/>
                    <a:pt x="0" y="284449"/>
                  </a:cubicBezTo>
                  <a:lnTo>
                    <a:pt x="0" y="43096"/>
                  </a:lnTo>
                  <a:cubicBezTo>
                    <a:pt x="0" y="19295"/>
                    <a:pt x="19295" y="0"/>
                    <a:pt x="43096" y="0"/>
                  </a:cubicBezTo>
                  <a:close/>
                </a:path>
              </a:pathLst>
            </a:custGeom>
            <a:solidFill>
              <a:srgbClr val="4C8F36"/>
            </a:solidFill>
          </p:spPr>
          <p:txBody>
            <a:bodyPr/>
            <a:lstStyle/>
            <a:p>
              <a:endParaRPr lang="en-IN"/>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4" name="TextBox 14"/>
          <p:cNvSpPr txBox="1"/>
          <p:nvPr/>
        </p:nvSpPr>
        <p:spPr>
          <a:xfrm>
            <a:off x="1413668" y="1155380"/>
            <a:ext cx="8309372" cy="844550"/>
          </a:xfrm>
          <a:prstGeom prst="rect">
            <a:avLst/>
          </a:prstGeom>
        </p:spPr>
        <p:txBody>
          <a:bodyPr lIns="0" tIns="0" rIns="0" bIns="0" rtlCol="0" anchor="t">
            <a:spAutoFit/>
          </a:bodyPr>
          <a:lstStyle/>
          <a:p>
            <a:pPr>
              <a:lnSpc>
                <a:spcPts val="6999"/>
              </a:lnSpc>
              <a:spcBef>
                <a:spcPct val="0"/>
              </a:spcBef>
            </a:pPr>
            <a:r>
              <a:rPr lang="en-US" sz="4999" u="sng" dirty="0">
                <a:solidFill>
                  <a:srgbClr val="FFFFFF"/>
                </a:solidFill>
                <a:latin typeface="Bookman Old Style" panose="02050604050505020204" pitchFamily="18" charset="0"/>
              </a:rPr>
              <a:t>GREEN HOUSE EFFECT</a:t>
            </a:r>
          </a:p>
        </p:txBody>
      </p:sp>
      <p:sp>
        <p:nvSpPr>
          <p:cNvPr id="15" name="TextBox 15"/>
          <p:cNvSpPr txBox="1"/>
          <p:nvPr/>
        </p:nvSpPr>
        <p:spPr>
          <a:xfrm>
            <a:off x="1197372" y="2919579"/>
            <a:ext cx="4780928" cy="5313705"/>
          </a:xfrm>
          <a:prstGeom prst="rect">
            <a:avLst/>
          </a:prstGeom>
        </p:spPr>
        <p:txBody>
          <a:bodyPr lIns="0" tIns="0" rIns="0" bIns="0" rtlCol="0" anchor="t">
            <a:spAutoFit/>
          </a:bodyPr>
          <a:lstStyle/>
          <a:p>
            <a:pPr>
              <a:lnSpc>
                <a:spcPts val="5318"/>
              </a:lnSpc>
              <a:spcBef>
                <a:spcPct val="0"/>
              </a:spcBef>
            </a:pPr>
            <a:r>
              <a:rPr lang="en-US" sz="3799">
                <a:solidFill>
                  <a:srgbClr val="FFFFFF"/>
                </a:solidFill>
                <a:latin typeface="Lora"/>
              </a:rPr>
              <a:t>“Greenhouse effect is the process by which radiations from the sun  are absorbed by greenhouse gases and not reflected back  into space.” </a:t>
            </a:r>
          </a:p>
        </p:txBody>
      </p:sp>
      <p:sp>
        <p:nvSpPr>
          <p:cNvPr id="16" name="TextBox 16"/>
          <p:cNvSpPr txBox="1"/>
          <p:nvPr/>
        </p:nvSpPr>
        <p:spPr>
          <a:xfrm>
            <a:off x="2267235" y="8710140"/>
            <a:ext cx="13065334" cy="1266209"/>
          </a:xfrm>
          <a:prstGeom prst="rect">
            <a:avLst/>
          </a:prstGeom>
        </p:spPr>
        <p:txBody>
          <a:bodyPr lIns="0" tIns="0" rIns="0" bIns="0" rtlCol="0" anchor="t">
            <a:spAutoFit/>
          </a:bodyPr>
          <a:lstStyle/>
          <a:p>
            <a:pPr algn="ctr">
              <a:lnSpc>
                <a:spcPts val="5073"/>
              </a:lnSpc>
              <a:spcBef>
                <a:spcPct val="0"/>
              </a:spcBef>
            </a:pPr>
            <a:r>
              <a:rPr lang="en-US" sz="3624">
                <a:solidFill>
                  <a:srgbClr val="FFFFFF"/>
                </a:solidFill>
                <a:latin typeface="Lora Italics"/>
              </a:rPr>
              <a:t>This causes rise the temperature of earth. By this Greenhouse effect Global Warming occurs.</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rot="-10800000">
            <a:off x="5445573" y="9784526"/>
            <a:ext cx="721814" cy="72181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69804"/>
              </a:srgbClr>
            </a:solidFill>
          </p:spPr>
          <p:txBody>
            <a:bodyPr/>
            <a:lstStyle/>
            <a:p>
              <a:endParaRPr lang="en-IN"/>
            </a:p>
          </p:txBody>
        </p:sp>
      </p:grpSp>
      <p:grpSp>
        <p:nvGrpSpPr>
          <p:cNvPr id="5" name="Group 5"/>
          <p:cNvGrpSpPr/>
          <p:nvPr/>
        </p:nvGrpSpPr>
        <p:grpSpPr>
          <a:xfrm rot="-10800000">
            <a:off x="12047210" y="7817951"/>
            <a:ext cx="1153016" cy="115301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grpSp>
        <p:nvGrpSpPr>
          <p:cNvPr id="7" name="Group 7"/>
          <p:cNvGrpSpPr/>
          <p:nvPr/>
        </p:nvGrpSpPr>
        <p:grpSpPr>
          <a:xfrm>
            <a:off x="6838950" y="2436283"/>
            <a:ext cx="10877678" cy="6534684"/>
            <a:chOff x="0" y="0"/>
            <a:chExt cx="2864903" cy="1721069"/>
          </a:xfrm>
        </p:grpSpPr>
        <p:sp>
          <p:nvSpPr>
            <p:cNvPr id="8" name="Freeform 8"/>
            <p:cNvSpPr/>
            <p:nvPr/>
          </p:nvSpPr>
          <p:spPr>
            <a:xfrm>
              <a:off x="0" y="0"/>
              <a:ext cx="2864903" cy="1721069"/>
            </a:xfrm>
            <a:custGeom>
              <a:avLst/>
              <a:gdLst/>
              <a:ahLst/>
              <a:cxnLst/>
              <a:rect l="l" t="t" r="r" b="b"/>
              <a:pathLst>
                <a:path w="2864903" h="1721069">
                  <a:moveTo>
                    <a:pt x="0" y="0"/>
                  </a:moveTo>
                  <a:lnTo>
                    <a:pt x="2864903" y="0"/>
                  </a:lnTo>
                  <a:lnTo>
                    <a:pt x="2864903" y="1721069"/>
                  </a:lnTo>
                  <a:lnTo>
                    <a:pt x="0" y="1721069"/>
                  </a:lnTo>
                  <a:close/>
                </a:path>
              </a:pathLst>
            </a:custGeom>
            <a:solidFill>
              <a:srgbClr val="62A64C"/>
            </a:solidFill>
          </p:spPr>
          <p:txBody>
            <a:bodyPr/>
            <a:lstStyle/>
            <a:p>
              <a:endParaRPr lang="en-IN"/>
            </a:p>
          </p:txBody>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597"/>
                </a:lnSpc>
              </a:pPr>
              <a:endParaRPr/>
            </a:p>
          </p:txBody>
        </p:sp>
      </p:grpSp>
      <p:sp>
        <p:nvSpPr>
          <p:cNvPr id="10" name="Freeform 10"/>
          <p:cNvSpPr/>
          <p:nvPr/>
        </p:nvSpPr>
        <p:spPr>
          <a:xfrm>
            <a:off x="7103208" y="2772106"/>
            <a:ext cx="10349161" cy="5824938"/>
          </a:xfrm>
          <a:custGeom>
            <a:avLst/>
            <a:gdLst/>
            <a:ahLst/>
            <a:cxnLst/>
            <a:rect l="l" t="t" r="r" b="b"/>
            <a:pathLst>
              <a:path w="10349161" h="5824938">
                <a:moveTo>
                  <a:pt x="0" y="0"/>
                </a:moveTo>
                <a:lnTo>
                  <a:pt x="10349162" y="0"/>
                </a:lnTo>
                <a:lnTo>
                  <a:pt x="10349162" y="5824938"/>
                </a:lnTo>
                <a:lnTo>
                  <a:pt x="0" y="5824938"/>
                </a:lnTo>
                <a:lnTo>
                  <a:pt x="0" y="0"/>
                </a:lnTo>
                <a:close/>
              </a:path>
            </a:pathLst>
          </a:custGeom>
          <a:blipFill>
            <a:blip r:embed="rId4"/>
            <a:stretch>
              <a:fillRect/>
            </a:stretch>
          </a:blipFill>
        </p:spPr>
        <p:txBody>
          <a:bodyPr/>
          <a:lstStyle/>
          <a:p>
            <a:endParaRPr lang="en-IN"/>
          </a:p>
        </p:txBody>
      </p:sp>
      <p:sp>
        <p:nvSpPr>
          <p:cNvPr id="11" name="TextBox 11"/>
          <p:cNvSpPr txBox="1"/>
          <p:nvPr/>
        </p:nvSpPr>
        <p:spPr>
          <a:xfrm>
            <a:off x="1028700" y="1235495"/>
            <a:ext cx="7814445" cy="1730375"/>
          </a:xfrm>
          <a:prstGeom prst="rect">
            <a:avLst/>
          </a:prstGeom>
        </p:spPr>
        <p:txBody>
          <a:bodyPr lIns="0" tIns="0" rIns="0" bIns="0" rtlCol="0" anchor="t">
            <a:spAutoFit/>
          </a:bodyPr>
          <a:lstStyle/>
          <a:p>
            <a:pPr>
              <a:lnSpc>
                <a:spcPts val="6999"/>
              </a:lnSpc>
              <a:spcBef>
                <a:spcPct val="0"/>
              </a:spcBef>
            </a:pPr>
            <a:r>
              <a:rPr lang="en-US" sz="4999" dirty="0">
                <a:solidFill>
                  <a:srgbClr val="FFFFFF"/>
                </a:solidFill>
                <a:latin typeface="Montserrat Ultra-Bold"/>
              </a:rPr>
              <a:t>CAUSES OF CLIMATE CHANGE</a:t>
            </a:r>
          </a:p>
        </p:txBody>
      </p:sp>
      <p:sp>
        <p:nvSpPr>
          <p:cNvPr id="12" name="TextBox 12"/>
          <p:cNvSpPr txBox="1"/>
          <p:nvPr/>
        </p:nvSpPr>
        <p:spPr>
          <a:xfrm>
            <a:off x="568087" y="3989426"/>
            <a:ext cx="7508268" cy="4081822"/>
          </a:xfrm>
          <a:prstGeom prst="rect">
            <a:avLst/>
          </a:prstGeom>
        </p:spPr>
        <p:txBody>
          <a:bodyPr lIns="0" tIns="0" rIns="0" bIns="0" rtlCol="0" anchor="t">
            <a:spAutoFit/>
          </a:bodyPr>
          <a:lstStyle/>
          <a:p>
            <a:pPr marL="1158380" lvl="1" indent="-742950">
              <a:lnSpc>
                <a:spcPts val="5387"/>
              </a:lnSpc>
              <a:buFont typeface="+mj-lt"/>
              <a:buAutoNum type="arabicPeriod"/>
            </a:pPr>
            <a:r>
              <a:rPr lang="en-US" sz="3848" dirty="0">
                <a:solidFill>
                  <a:schemeClr val="bg1"/>
                </a:solidFill>
                <a:latin typeface="Lora Italics"/>
              </a:rPr>
              <a:t>Global Warming</a:t>
            </a:r>
          </a:p>
          <a:p>
            <a:pPr marL="1158380" lvl="1" indent="-742950">
              <a:lnSpc>
                <a:spcPts val="5387"/>
              </a:lnSpc>
              <a:buFont typeface="+mj-lt"/>
              <a:buAutoNum type="arabicPeriod"/>
            </a:pPr>
            <a:r>
              <a:rPr lang="en-US" sz="3848" dirty="0">
                <a:solidFill>
                  <a:schemeClr val="bg1"/>
                </a:solidFill>
                <a:latin typeface="Lora Italics"/>
              </a:rPr>
              <a:t>Burning  fossil fuel</a:t>
            </a:r>
          </a:p>
          <a:p>
            <a:pPr marL="1158380" lvl="1" indent="-742950">
              <a:lnSpc>
                <a:spcPts val="5387"/>
              </a:lnSpc>
              <a:buFont typeface="+mj-lt"/>
              <a:buAutoNum type="arabicPeriod"/>
            </a:pPr>
            <a:r>
              <a:rPr lang="en-US" sz="3848" dirty="0">
                <a:solidFill>
                  <a:schemeClr val="bg1"/>
                </a:solidFill>
                <a:latin typeface="Lora Italics"/>
              </a:rPr>
              <a:t>Deforestation</a:t>
            </a:r>
          </a:p>
          <a:p>
            <a:pPr marL="1158380" lvl="1" indent="-742950">
              <a:lnSpc>
                <a:spcPts val="5387"/>
              </a:lnSpc>
              <a:buFont typeface="+mj-lt"/>
              <a:buAutoNum type="arabicPeriod"/>
            </a:pPr>
            <a:r>
              <a:rPr lang="en-US" sz="3848" dirty="0">
                <a:solidFill>
                  <a:schemeClr val="bg1"/>
                </a:solidFill>
                <a:latin typeface="Lora Italics"/>
              </a:rPr>
              <a:t>Manufacturing goods </a:t>
            </a:r>
          </a:p>
          <a:p>
            <a:pPr marL="1158380" lvl="1" indent="-742950">
              <a:lnSpc>
                <a:spcPts val="5387"/>
              </a:lnSpc>
              <a:buFont typeface="+mj-lt"/>
              <a:buAutoNum type="arabicPeriod"/>
            </a:pPr>
            <a:r>
              <a:rPr lang="en-US" sz="3848" dirty="0">
                <a:solidFill>
                  <a:schemeClr val="bg1"/>
                </a:solidFill>
                <a:latin typeface="Lora Italics"/>
              </a:rPr>
              <a:t>Agriculture</a:t>
            </a:r>
          </a:p>
          <a:p>
            <a:pPr marL="1158380" lvl="1" indent="-742950">
              <a:lnSpc>
                <a:spcPts val="5387"/>
              </a:lnSpc>
              <a:buFont typeface="+mj-lt"/>
              <a:buAutoNum type="arabicPeriod"/>
            </a:pPr>
            <a:r>
              <a:rPr lang="en-US" sz="3848" dirty="0">
                <a:solidFill>
                  <a:schemeClr val="bg1"/>
                </a:solidFill>
                <a:latin typeface="Lora Italics"/>
              </a:rPr>
              <a:t>Transportation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2916611" y="6367469"/>
            <a:ext cx="5012364" cy="3724810"/>
            <a:chOff x="0" y="0"/>
            <a:chExt cx="2575464" cy="1913890"/>
          </a:xfrm>
        </p:grpSpPr>
        <p:sp>
          <p:nvSpPr>
            <p:cNvPr id="4" name="Freeform 4"/>
            <p:cNvSpPr/>
            <p:nvPr/>
          </p:nvSpPr>
          <p:spPr>
            <a:xfrm>
              <a:off x="0" y="0"/>
              <a:ext cx="2575464" cy="1913890"/>
            </a:xfrm>
            <a:custGeom>
              <a:avLst/>
              <a:gdLst/>
              <a:ahLst/>
              <a:cxnLst/>
              <a:rect l="l" t="t" r="r" b="b"/>
              <a:pathLst>
                <a:path w="2575464" h="1913890">
                  <a:moveTo>
                    <a:pt x="0" y="0"/>
                  </a:moveTo>
                  <a:lnTo>
                    <a:pt x="2575464" y="0"/>
                  </a:lnTo>
                  <a:lnTo>
                    <a:pt x="2575464" y="1913890"/>
                  </a:lnTo>
                  <a:lnTo>
                    <a:pt x="0" y="1913890"/>
                  </a:lnTo>
                  <a:close/>
                </a:path>
              </a:pathLst>
            </a:custGeom>
            <a:solidFill>
              <a:srgbClr val="4C8F36"/>
            </a:solidFill>
          </p:spPr>
          <p:txBody>
            <a:bodyPr/>
            <a:lstStyle/>
            <a:p>
              <a:endParaRPr lang="en-IN"/>
            </a:p>
          </p:txBody>
        </p:sp>
      </p:grpSp>
      <p:grpSp>
        <p:nvGrpSpPr>
          <p:cNvPr id="5" name="Group 5"/>
          <p:cNvGrpSpPr/>
          <p:nvPr/>
        </p:nvGrpSpPr>
        <p:grpSpPr>
          <a:xfrm rot="-10800000">
            <a:off x="9448814" y="3461249"/>
            <a:ext cx="621302" cy="62130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grpSp>
        <p:nvGrpSpPr>
          <p:cNvPr id="7" name="Group 7"/>
          <p:cNvGrpSpPr/>
          <p:nvPr/>
        </p:nvGrpSpPr>
        <p:grpSpPr>
          <a:xfrm rot="-10800000">
            <a:off x="14846285" y="-284128"/>
            <a:ext cx="1153016" cy="115301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sp>
        <p:nvSpPr>
          <p:cNvPr id="9" name="TextBox 9"/>
          <p:cNvSpPr txBox="1"/>
          <p:nvPr/>
        </p:nvSpPr>
        <p:spPr>
          <a:xfrm>
            <a:off x="803424" y="2493708"/>
            <a:ext cx="6211040" cy="5508944"/>
          </a:xfrm>
          <a:prstGeom prst="rect">
            <a:avLst/>
          </a:prstGeom>
        </p:spPr>
        <p:txBody>
          <a:bodyPr lIns="0" tIns="0" rIns="0" bIns="0" rtlCol="0" anchor="t">
            <a:spAutoFit/>
          </a:bodyPr>
          <a:lstStyle/>
          <a:p>
            <a:pPr marL="951037" lvl="1" indent="-475519">
              <a:lnSpc>
                <a:spcPts val="6166"/>
              </a:lnSpc>
              <a:buFont typeface="Arial"/>
              <a:buChar char="•"/>
            </a:pPr>
            <a:r>
              <a:rPr lang="en-US" sz="4404" dirty="0">
                <a:solidFill>
                  <a:srgbClr val="D9D9D9"/>
                </a:solidFill>
                <a:latin typeface="Lora Italics"/>
              </a:rPr>
              <a:t>Temperature changes</a:t>
            </a:r>
          </a:p>
          <a:p>
            <a:pPr marL="951037" lvl="1" indent="-475519">
              <a:lnSpc>
                <a:spcPts val="6166"/>
              </a:lnSpc>
              <a:buFont typeface="Arial"/>
              <a:buChar char="•"/>
            </a:pPr>
            <a:r>
              <a:rPr lang="en-US" sz="4404" dirty="0">
                <a:solidFill>
                  <a:srgbClr val="D9D9D9"/>
                </a:solidFill>
                <a:latin typeface="Lora Italics"/>
              </a:rPr>
              <a:t>Melting ice</a:t>
            </a:r>
          </a:p>
          <a:p>
            <a:pPr marL="951037" lvl="1" indent="-475519">
              <a:lnSpc>
                <a:spcPts val="6166"/>
              </a:lnSpc>
              <a:buFont typeface="Arial"/>
              <a:buChar char="•"/>
            </a:pPr>
            <a:r>
              <a:rPr lang="en-US" sz="4404" dirty="0">
                <a:solidFill>
                  <a:srgbClr val="D9D9D9"/>
                </a:solidFill>
                <a:latin typeface="Lora Italics"/>
              </a:rPr>
              <a:t>Sea level rise</a:t>
            </a:r>
          </a:p>
          <a:p>
            <a:pPr marL="951037" lvl="1" indent="-475519">
              <a:lnSpc>
                <a:spcPts val="6166"/>
              </a:lnSpc>
              <a:buFont typeface="Arial"/>
              <a:buChar char="•"/>
            </a:pPr>
            <a:r>
              <a:rPr lang="en-US" sz="4404" dirty="0">
                <a:solidFill>
                  <a:srgbClr val="D9D9D9"/>
                </a:solidFill>
                <a:latin typeface="Lora Italics"/>
              </a:rPr>
              <a:t>Loss of biodiversity</a:t>
            </a:r>
          </a:p>
          <a:p>
            <a:pPr marL="951037" lvl="1" indent="-475519">
              <a:lnSpc>
                <a:spcPts val="6166"/>
              </a:lnSpc>
              <a:buFont typeface="Arial"/>
              <a:buChar char="•"/>
            </a:pPr>
            <a:r>
              <a:rPr lang="en-US" sz="4404" dirty="0">
                <a:solidFill>
                  <a:srgbClr val="D9D9D9"/>
                </a:solidFill>
                <a:latin typeface="Lora Italics"/>
              </a:rPr>
              <a:t>Impact on agriculture</a:t>
            </a:r>
          </a:p>
        </p:txBody>
      </p:sp>
      <p:grpSp>
        <p:nvGrpSpPr>
          <p:cNvPr id="10" name="Group 10"/>
          <p:cNvGrpSpPr/>
          <p:nvPr/>
        </p:nvGrpSpPr>
        <p:grpSpPr>
          <a:xfrm>
            <a:off x="7461555" y="6331172"/>
            <a:ext cx="5053260" cy="3729366"/>
            <a:chOff x="0" y="0"/>
            <a:chExt cx="2862692" cy="2112701"/>
          </a:xfrm>
        </p:grpSpPr>
        <p:sp>
          <p:nvSpPr>
            <p:cNvPr id="11" name="Freeform 11"/>
            <p:cNvSpPr/>
            <p:nvPr/>
          </p:nvSpPr>
          <p:spPr>
            <a:xfrm>
              <a:off x="0" y="0"/>
              <a:ext cx="2862692" cy="2112701"/>
            </a:xfrm>
            <a:custGeom>
              <a:avLst/>
              <a:gdLst/>
              <a:ahLst/>
              <a:cxnLst/>
              <a:rect l="l" t="t" r="r" b="b"/>
              <a:pathLst>
                <a:path w="2862692" h="2112701">
                  <a:moveTo>
                    <a:pt x="0" y="0"/>
                  </a:moveTo>
                  <a:lnTo>
                    <a:pt x="2862692" y="0"/>
                  </a:lnTo>
                  <a:lnTo>
                    <a:pt x="2862692" y="2112701"/>
                  </a:lnTo>
                  <a:lnTo>
                    <a:pt x="0" y="2112701"/>
                  </a:lnTo>
                  <a:close/>
                </a:path>
              </a:pathLst>
            </a:custGeom>
            <a:solidFill>
              <a:srgbClr val="4C8F36"/>
            </a:solidFill>
          </p:spPr>
          <p:txBody>
            <a:bodyPr/>
            <a:lstStyle/>
            <a:p>
              <a:endParaRPr lang="en-IN"/>
            </a:p>
          </p:txBody>
        </p:sp>
      </p:grpSp>
      <p:grpSp>
        <p:nvGrpSpPr>
          <p:cNvPr id="12" name="Group 12"/>
          <p:cNvGrpSpPr/>
          <p:nvPr/>
        </p:nvGrpSpPr>
        <p:grpSpPr>
          <a:xfrm>
            <a:off x="12907086" y="2280992"/>
            <a:ext cx="5012364" cy="3622168"/>
            <a:chOff x="0" y="0"/>
            <a:chExt cx="2087356" cy="1508421"/>
          </a:xfrm>
        </p:grpSpPr>
        <p:sp>
          <p:nvSpPr>
            <p:cNvPr id="13" name="Freeform 13"/>
            <p:cNvSpPr/>
            <p:nvPr/>
          </p:nvSpPr>
          <p:spPr>
            <a:xfrm>
              <a:off x="0" y="0"/>
              <a:ext cx="2087356" cy="1508421"/>
            </a:xfrm>
            <a:custGeom>
              <a:avLst/>
              <a:gdLst/>
              <a:ahLst/>
              <a:cxnLst/>
              <a:rect l="l" t="t" r="r" b="b"/>
              <a:pathLst>
                <a:path w="2087356" h="1508421">
                  <a:moveTo>
                    <a:pt x="0" y="0"/>
                  </a:moveTo>
                  <a:lnTo>
                    <a:pt x="2087356" y="0"/>
                  </a:lnTo>
                  <a:lnTo>
                    <a:pt x="2087356" y="1508421"/>
                  </a:lnTo>
                  <a:lnTo>
                    <a:pt x="0" y="1508421"/>
                  </a:lnTo>
                  <a:close/>
                </a:path>
              </a:pathLst>
            </a:custGeom>
            <a:solidFill>
              <a:srgbClr val="4C8F36"/>
            </a:solidFill>
          </p:spPr>
          <p:txBody>
            <a:bodyPr/>
            <a:lstStyle/>
            <a:p>
              <a:endParaRPr lang="en-IN"/>
            </a:p>
          </p:txBody>
        </p:sp>
      </p:grpSp>
      <p:grpSp>
        <p:nvGrpSpPr>
          <p:cNvPr id="14" name="Group 14"/>
          <p:cNvGrpSpPr/>
          <p:nvPr/>
        </p:nvGrpSpPr>
        <p:grpSpPr>
          <a:xfrm>
            <a:off x="7414514" y="2265741"/>
            <a:ext cx="5100301" cy="3622168"/>
            <a:chOff x="0" y="0"/>
            <a:chExt cx="2123977" cy="1508421"/>
          </a:xfrm>
        </p:grpSpPr>
        <p:sp>
          <p:nvSpPr>
            <p:cNvPr id="15" name="Freeform 15"/>
            <p:cNvSpPr/>
            <p:nvPr/>
          </p:nvSpPr>
          <p:spPr>
            <a:xfrm>
              <a:off x="0" y="0"/>
              <a:ext cx="2123977" cy="1508421"/>
            </a:xfrm>
            <a:custGeom>
              <a:avLst/>
              <a:gdLst/>
              <a:ahLst/>
              <a:cxnLst/>
              <a:rect l="l" t="t" r="r" b="b"/>
              <a:pathLst>
                <a:path w="2123977" h="1508421">
                  <a:moveTo>
                    <a:pt x="0" y="0"/>
                  </a:moveTo>
                  <a:lnTo>
                    <a:pt x="2123977" y="0"/>
                  </a:lnTo>
                  <a:lnTo>
                    <a:pt x="2123977" y="1508421"/>
                  </a:lnTo>
                  <a:lnTo>
                    <a:pt x="0" y="1508421"/>
                  </a:lnTo>
                  <a:close/>
                </a:path>
              </a:pathLst>
            </a:custGeom>
            <a:solidFill>
              <a:srgbClr val="4C8F36"/>
            </a:solidFill>
          </p:spPr>
          <p:txBody>
            <a:bodyPr/>
            <a:lstStyle/>
            <a:p>
              <a:endParaRPr lang="en-IN"/>
            </a:p>
          </p:txBody>
        </p:sp>
      </p:grpSp>
      <p:sp>
        <p:nvSpPr>
          <p:cNvPr id="16" name="Freeform 16"/>
          <p:cNvSpPr/>
          <p:nvPr/>
        </p:nvSpPr>
        <p:spPr>
          <a:xfrm>
            <a:off x="13169297" y="2533044"/>
            <a:ext cx="4465213" cy="3118064"/>
          </a:xfrm>
          <a:custGeom>
            <a:avLst/>
            <a:gdLst/>
            <a:ahLst/>
            <a:cxnLst/>
            <a:rect l="l" t="t" r="r" b="b"/>
            <a:pathLst>
              <a:path w="4465213" h="3118064">
                <a:moveTo>
                  <a:pt x="0" y="0"/>
                </a:moveTo>
                <a:lnTo>
                  <a:pt x="4465213" y="0"/>
                </a:lnTo>
                <a:lnTo>
                  <a:pt x="4465213" y="3118064"/>
                </a:lnTo>
                <a:lnTo>
                  <a:pt x="0" y="3118064"/>
                </a:lnTo>
                <a:lnTo>
                  <a:pt x="0" y="0"/>
                </a:lnTo>
                <a:close/>
              </a:path>
            </a:pathLst>
          </a:custGeom>
          <a:blipFill>
            <a:blip r:embed="rId4"/>
            <a:stretch>
              <a:fillRect r="-3233"/>
            </a:stretch>
          </a:blipFill>
        </p:spPr>
        <p:txBody>
          <a:bodyPr/>
          <a:lstStyle/>
          <a:p>
            <a:endParaRPr lang="en-IN"/>
          </a:p>
        </p:txBody>
      </p:sp>
      <p:sp>
        <p:nvSpPr>
          <p:cNvPr id="17" name="Freeform 17"/>
          <p:cNvSpPr/>
          <p:nvPr/>
        </p:nvSpPr>
        <p:spPr>
          <a:xfrm>
            <a:off x="7672563" y="6593328"/>
            <a:ext cx="4569780" cy="3205054"/>
          </a:xfrm>
          <a:custGeom>
            <a:avLst/>
            <a:gdLst/>
            <a:ahLst/>
            <a:cxnLst/>
            <a:rect l="l" t="t" r="r" b="b"/>
            <a:pathLst>
              <a:path w="4569780" h="3205054">
                <a:moveTo>
                  <a:pt x="0" y="0"/>
                </a:moveTo>
                <a:lnTo>
                  <a:pt x="4569779" y="0"/>
                </a:lnTo>
                <a:lnTo>
                  <a:pt x="4569779" y="3205054"/>
                </a:lnTo>
                <a:lnTo>
                  <a:pt x="0" y="3205054"/>
                </a:lnTo>
                <a:lnTo>
                  <a:pt x="0" y="0"/>
                </a:lnTo>
                <a:close/>
              </a:path>
            </a:pathLst>
          </a:custGeom>
          <a:blipFill>
            <a:blip r:embed="rId5"/>
            <a:stretch>
              <a:fillRect t="-22104" b="-22104"/>
            </a:stretch>
          </a:blipFill>
        </p:spPr>
        <p:txBody>
          <a:bodyPr/>
          <a:lstStyle/>
          <a:p>
            <a:endParaRPr lang="en-IN"/>
          </a:p>
        </p:txBody>
      </p:sp>
      <p:sp>
        <p:nvSpPr>
          <p:cNvPr id="18" name="Freeform 18"/>
          <p:cNvSpPr/>
          <p:nvPr/>
        </p:nvSpPr>
        <p:spPr>
          <a:xfrm>
            <a:off x="7712586" y="2486495"/>
            <a:ext cx="4479414" cy="3211162"/>
          </a:xfrm>
          <a:custGeom>
            <a:avLst/>
            <a:gdLst/>
            <a:ahLst/>
            <a:cxnLst/>
            <a:rect l="l" t="t" r="r" b="b"/>
            <a:pathLst>
              <a:path w="4479414" h="3211162">
                <a:moveTo>
                  <a:pt x="0" y="0"/>
                </a:moveTo>
                <a:lnTo>
                  <a:pt x="4479414" y="0"/>
                </a:lnTo>
                <a:lnTo>
                  <a:pt x="4479414" y="3211162"/>
                </a:lnTo>
                <a:lnTo>
                  <a:pt x="0" y="3211162"/>
                </a:lnTo>
                <a:lnTo>
                  <a:pt x="0" y="0"/>
                </a:lnTo>
                <a:close/>
              </a:path>
            </a:pathLst>
          </a:custGeom>
          <a:blipFill>
            <a:blip r:embed="rId6"/>
            <a:stretch>
              <a:fillRect t="-4162" b="-5883"/>
            </a:stretch>
          </a:blipFill>
        </p:spPr>
        <p:txBody>
          <a:bodyPr/>
          <a:lstStyle/>
          <a:p>
            <a:endParaRPr lang="en-IN"/>
          </a:p>
        </p:txBody>
      </p:sp>
      <p:sp>
        <p:nvSpPr>
          <p:cNvPr id="19" name="Freeform 19"/>
          <p:cNvSpPr/>
          <p:nvPr/>
        </p:nvSpPr>
        <p:spPr>
          <a:xfrm>
            <a:off x="13169297" y="6636872"/>
            <a:ext cx="4482876" cy="3205054"/>
          </a:xfrm>
          <a:custGeom>
            <a:avLst/>
            <a:gdLst/>
            <a:ahLst/>
            <a:cxnLst/>
            <a:rect l="l" t="t" r="r" b="b"/>
            <a:pathLst>
              <a:path w="4482876" h="3205054">
                <a:moveTo>
                  <a:pt x="0" y="0"/>
                </a:moveTo>
                <a:lnTo>
                  <a:pt x="4482877" y="0"/>
                </a:lnTo>
                <a:lnTo>
                  <a:pt x="4482877" y="3205054"/>
                </a:lnTo>
                <a:lnTo>
                  <a:pt x="0" y="3205054"/>
                </a:lnTo>
                <a:lnTo>
                  <a:pt x="0" y="0"/>
                </a:lnTo>
                <a:close/>
              </a:path>
            </a:pathLst>
          </a:custGeom>
          <a:blipFill>
            <a:blip r:embed="rId7"/>
            <a:stretch>
              <a:fillRect l="-12117" r="-7662"/>
            </a:stretch>
          </a:blipFill>
        </p:spPr>
        <p:txBody>
          <a:bodyPr/>
          <a:lstStyle/>
          <a:p>
            <a:endParaRPr lang="en-IN"/>
          </a:p>
        </p:txBody>
      </p:sp>
      <p:sp>
        <p:nvSpPr>
          <p:cNvPr id="20" name="TextBox 20"/>
          <p:cNvSpPr txBox="1"/>
          <p:nvPr/>
        </p:nvSpPr>
        <p:spPr>
          <a:xfrm>
            <a:off x="1524000" y="823636"/>
            <a:ext cx="14929486" cy="1135119"/>
          </a:xfrm>
          <a:prstGeom prst="rect">
            <a:avLst/>
          </a:prstGeom>
        </p:spPr>
        <p:txBody>
          <a:bodyPr wrap="square" lIns="0" tIns="0" rIns="0" bIns="0" rtlCol="0" anchor="t">
            <a:spAutoFit/>
          </a:bodyPr>
          <a:lstStyle/>
          <a:p>
            <a:pPr>
              <a:lnSpc>
                <a:spcPts val="9282"/>
              </a:lnSpc>
              <a:spcBef>
                <a:spcPct val="0"/>
              </a:spcBef>
            </a:pPr>
            <a:r>
              <a:rPr lang="en-US" sz="6630" dirty="0">
                <a:solidFill>
                  <a:srgbClr val="FFFFFF"/>
                </a:solidFill>
                <a:latin typeface="Lovelo"/>
              </a:rPr>
              <a:t>EFFECT ON ECOSYSTEM</a:t>
            </a:r>
          </a:p>
        </p:txBody>
      </p:sp>
      <p:sp>
        <p:nvSpPr>
          <p:cNvPr id="21" name="Freeform 21"/>
          <p:cNvSpPr/>
          <p:nvPr/>
        </p:nvSpPr>
        <p:spPr>
          <a:xfrm>
            <a:off x="9642987" y="3461249"/>
            <a:ext cx="209674" cy="698912"/>
          </a:xfrm>
          <a:custGeom>
            <a:avLst/>
            <a:gdLst/>
            <a:ahLst/>
            <a:cxnLst/>
            <a:rect l="l" t="t" r="r" b="b"/>
            <a:pathLst>
              <a:path w="209674" h="698912">
                <a:moveTo>
                  <a:pt x="0" y="0"/>
                </a:moveTo>
                <a:lnTo>
                  <a:pt x="209673" y="0"/>
                </a:lnTo>
                <a:lnTo>
                  <a:pt x="209673" y="698912"/>
                </a:lnTo>
                <a:lnTo>
                  <a:pt x="0" y="698912"/>
                </a:lnTo>
                <a:lnTo>
                  <a:pt x="0" y="0"/>
                </a:lnTo>
                <a:close/>
              </a:path>
            </a:pathLst>
          </a:custGeom>
          <a:blipFill>
            <a:blip r:embed="rId6"/>
            <a:stretch>
              <a:fillRect l="-1689475" t="-335768" r="-413334" b="-85563"/>
            </a:stretch>
          </a:blipFill>
        </p:spPr>
        <p:txBody>
          <a:bodyPr/>
          <a:lstStyle/>
          <a:p>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rot="-10800000">
            <a:off x="9448800" y="471649"/>
            <a:ext cx="823850" cy="8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txBody>
            <a:bodyPr/>
            <a:lstStyle/>
            <a:p>
              <a:endParaRPr lang="en-IN"/>
            </a:p>
          </p:txBody>
        </p:sp>
      </p:grpSp>
      <p:sp>
        <p:nvSpPr>
          <p:cNvPr id="22" name="TextBox 22"/>
          <p:cNvSpPr txBox="1"/>
          <p:nvPr/>
        </p:nvSpPr>
        <p:spPr>
          <a:xfrm>
            <a:off x="892238" y="3422397"/>
            <a:ext cx="5094502" cy="4116448"/>
          </a:xfrm>
          <a:prstGeom prst="rect">
            <a:avLst/>
          </a:prstGeom>
        </p:spPr>
        <p:txBody>
          <a:bodyPr lIns="0" tIns="0" rIns="0" bIns="0" rtlCol="0" anchor="t">
            <a:spAutoFit/>
          </a:bodyPr>
          <a:lstStyle/>
          <a:p>
            <a:pPr marL="1001226" lvl="1" indent="-500613">
              <a:lnSpc>
                <a:spcPts val="6492"/>
              </a:lnSpc>
              <a:buFont typeface="Arial"/>
              <a:buChar char="•"/>
            </a:pPr>
            <a:r>
              <a:rPr lang="en-US" sz="4637" dirty="0">
                <a:solidFill>
                  <a:srgbClr val="FFFFFF"/>
                </a:solidFill>
                <a:latin typeface="Lora Italics"/>
              </a:rPr>
              <a:t>Extreme Heat</a:t>
            </a:r>
          </a:p>
          <a:p>
            <a:pPr marL="1001226" lvl="1" indent="-500613">
              <a:lnSpc>
                <a:spcPts val="6492"/>
              </a:lnSpc>
              <a:buFont typeface="Arial"/>
              <a:buChar char="•"/>
            </a:pPr>
            <a:r>
              <a:rPr lang="en-US" sz="4637" dirty="0">
                <a:solidFill>
                  <a:srgbClr val="FFFFFF"/>
                </a:solidFill>
                <a:latin typeface="Lora Italics"/>
              </a:rPr>
              <a:t>Air quality </a:t>
            </a:r>
          </a:p>
          <a:p>
            <a:pPr marL="1001226" lvl="1" indent="-500613">
              <a:lnSpc>
                <a:spcPts val="6492"/>
              </a:lnSpc>
              <a:buFont typeface="Arial"/>
              <a:buChar char="•"/>
            </a:pPr>
            <a:r>
              <a:rPr lang="en-US" sz="4637" dirty="0">
                <a:solidFill>
                  <a:srgbClr val="FFFFFF"/>
                </a:solidFill>
                <a:latin typeface="Lora Italics"/>
              </a:rPr>
              <a:t>Waterborne diseases</a:t>
            </a:r>
          </a:p>
          <a:p>
            <a:pPr marL="1001226" lvl="1" indent="-500613">
              <a:lnSpc>
                <a:spcPts val="6492"/>
              </a:lnSpc>
              <a:buFont typeface="Arial"/>
              <a:buChar char="•"/>
            </a:pPr>
            <a:r>
              <a:rPr lang="en-US" sz="4637" dirty="0">
                <a:solidFill>
                  <a:srgbClr val="FFFFFF"/>
                </a:solidFill>
                <a:latin typeface="Lora Italics"/>
              </a:rPr>
              <a:t>Mental health</a:t>
            </a:r>
          </a:p>
        </p:txBody>
      </p:sp>
      <p:pic>
        <p:nvPicPr>
          <p:cNvPr id="6" name="Picture 5">
            <a:extLst>
              <a:ext uri="{FF2B5EF4-FFF2-40B4-BE49-F238E27FC236}">
                <a16:creationId xmlns:a16="http://schemas.microsoft.com/office/drawing/2014/main" id="{EBAA730A-7103-ECA4-DCE1-06356BF67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915" y="3127364"/>
            <a:ext cx="5448772" cy="32268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1B64FF61-7244-730F-4681-CB9B46322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9505" y="6942328"/>
            <a:ext cx="4840981" cy="29872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88C6DBBC-87D1-04F0-7629-900730FD9A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04229" y="3135888"/>
            <a:ext cx="4816257" cy="32268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Picture 13">
            <a:extLst>
              <a:ext uri="{FF2B5EF4-FFF2-40B4-BE49-F238E27FC236}">
                <a16:creationId xmlns:a16="http://schemas.microsoft.com/office/drawing/2014/main" id="{2CA038B9-417B-C0F0-3C84-7559AACC2E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5770" y="6942328"/>
            <a:ext cx="5448772" cy="29872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7" name="TextBox 16">
            <a:extLst>
              <a:ext uri="{FF2B5EF4-FFF2-40B4-BE49-F238E27FC236}">
                <a16:creationId xmlns:a16="http://schemas.microsoft.com/office/drawing/2014/main" id="{9CA749EA-9AF8-D79A-6E18-6F05518D4BA3}"/>
              </a:ext>
            </a:extLst>
          </p:cNvPr>
          <p:cNvSpPr txBox="1"/>
          <p:nvPr/>
        </p:nvSpPr>
        <p:spPr>
          <a:xfrm>
            <a:off x="1197371" y="1562297"/>
            <a:ext cx="8431538" cy="1107996"/>
          </a:xfrm>
          <a:prstGeom prst="rect">
            <a:avLst/>
          </a:prstGeom>
          <a:noFill/>
        </p:spPr>
        <p:txBody>
          <a:bodyPr wrap="square" rtlCol="0">
            <a:spAutoFit/>
          </a:bodyPr>
          <a:lstStyle/>
          <a:p>
            <a:r>
              <a:rPr lang="en-US" sz="6600" b="1" dirty="0">
                <a:solidFill>
                  <a:schemeClr val="bg1"/>
                </a:solidFill>
              </a:rPr>
              <a:t>EFFECT ON HEALTH</a:t>
            </a:r>
            <a:endParaRPr lang="en-IN" sz="6600" b="1" dirty="0">
              <a:solidFill>
                <a:schemeClr val="bg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2145</TotalTime>
  <Words>971</Words>
  <Application>Microsoft Office PowerPoint</Application>
  <PresentationFormat>Custom</PresentationFormat>
  <Paragraphs>125</Paragraphs>
  <Slides>22</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vt:i4>
      </vt:variant>
    </vt:vector>
  </HeadingPairs>
  <TitlesOfParts>
    <vt:vector size="41" baseType="lpstr">
      <vt:lpstr>Lora Bold</vt:lpstr>
      <vt:lpstr>Lora</vt:lpstr>
      <vt:lpstr>Kollektif Bold</vt:lpstr>
      <vt:lpstr>Wingdings</vt:lpstr>
      <vt:lpstr>Lovelo</vt:lpstr>
      <vt:lpstr>League Spartan</vt:lpstr>
      <vt:lpstr>Bookman Old Style</vt:lpstr>
      <vt:lpstr>Source Sans Pro Bold</vt:lpstr>
      <vt:lpstr>Calibri</vt:lpstr>
      <vt:lpstr>Source Sans Pro</vt:lpstr>
      <vt:lpstr>Lora Italics</vt:lpstr>
      <vt:lpstr>Source Serif Pro Bold</vt:lpstr>
      <vt:lpstr>Roboto Bold</vt:lpstr>
      <vt:lpstr>Lora Bold Italics</vt:lpstr>
      <vt:lpstr>Kollektif</vt:lpstr>
      <vt:lpstr>Arial</vt:lpstr>
      <vt:lpstr>Montserrat Ultra-Bold</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Natural Green House Presentation</dc:title>
  <cp:lastModifiedBy>Priyanshu Rawat</cp:lastModifiedBy>
  <cp:revision>15</cp:revision>
  <dcterms:created xsi:type="dcterms:W3CDTF">2006-08-16T00:00:00Z</dcterms:created>
  <dcterms:modified xsi:type="dcterms:W3CDTF">2023-10-29T05:48:53Z</dcterms:modified>
  <dc:identifier>DAFtIi_bYc0</dc:identifier>
</cp:coreProperties>
</file>